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We read your emotions. We match their frequency. You take the journey.</a:t>
            </a:r>
          </a:p>
          <a:p/>
          <a:p>
            <a:r>
              <a:t>NewMe Hertz estimates your emotional state and proposes an accompanying frequency. All on the device.</a:t>
            </a:r>
          </a:p>
          <a:p/>
          <a:p>
            <a:r>
              <a:t>Sense · Watch and iPhone sensors read the state as it happens. No diary required.</a:t>
            </a:r>
          </a:p>
          <a:p/>
          <a:p>
            <a:r>
              <a:t>Match · A frequency in Hz that sits with the state you are in, not the one you should be in.</a:t>
            </a:r>
          </a:p>
          <a:p/>
          <a:p>
            <a:r>
              <a:t>Journey · Guided tones, voiced breath, and neuroacoustic travel add that frequency to the state.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What it measures</a:t>
            </a:r>
          </a:p>
          <a:p/>
          <a:p>
            <a:r>
              <a:t>The body already has the signal. We just read it.</a:t>
            </a:r>
          </a:p>
          <a:p/>
          <a:p>
            <a:r>
              <a:t>Pulse, HRV, breath, wrist temperature, sleep, motion. · SDNN and RMSSD from real beats, not a summary score.</a:t>
            </a:r>
          </a:p>
          <a:p/>
          <a:p>
            <a:r>
              <a:t>Face, voice, steps, calendar, time of day, and what you log. · TrueDepth coefficients, not images. Prosody, not words. Plus Apple Health mood and check-ins.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How it estimates</a:t>
            </a:r>
          </a:p>
          <a:p/>
          <a:p>
            <a:r>
              <a:t>It learns you. Then it keeps calibrating.</a:t>
            </a:r>
          </a:p>
          <a:p/>
          <a:p>
            <a:r>
              <a:t>Personal baseline · Every signal is normalized against your own days. The model self-learns and auto-calibrates. Measures get better the longer you wear it.</a:t>
            </a:r>
          </a:p>
          <a:p/>
          <a:p>
            <a:r>
              <a:t>Two engines, one gate · A heuristic of valence, arousal and dominance, plus CoreML trained on WESAD. Disagreement is penalized, not hidden.</a:t>
            </a:r>
          </a:p>
          <a:p/>
          <a:p>
            <a:r>
              <a:t>States, with a floor · Apathy to Courage, with confidence in six factors. Below 0.34 it names the arousal axis and asks for a 15 s check-in.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What it does</a:t>
            </a:r>
          </a:p>
          <a:p/>
          <a:p>
            <a:r>
              <a:t>A frequency, a session, a record that stays yours.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priority</a:t>
            </a:r>
          </a:p>
          <a:p/>
          <a:p>
            <a:r>
              <a:t>Nothing leaves the phone.</a:t>
            </a:r>
          </a:p>
          <a:p/>
          <a:p>
            <a:r>
              <a:t>No accounts. No servers. No audio or images stored. The estimate, the baseline, and the self-calibration all stay on the device.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On the device. Private by architecture. Better the longer it learns you.</a:t>
            </a:r>
          </a:p>
          <a:p/>
          <a:p>
            <a:r>
              <a:t>Encuentra tu frecuencia.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F18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bg-fiel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999" cy="14630"/>
          </a:xfrm>
          <a:prstGeom prst="rect">
            <a:avLst/>
          </a:prstGeom>
          <a:solidFill>
            <a:srgbClr val="F5B9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6843369"/>
            <a:ext cx="12191999" cy="14630"/>
          </a:xfrm>
          <a:prstGeom prst="rect">
            <a:avLst/>
          </a:prstGeom>
          <a:solidFill>
            <a:srgbClr val="2A35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6843369"/>
            <a:ext cx="2031999" cy="14630"/>
          </a:xfrm>
          <a:prstGeom prst="rect">
            <a:avLst/>
          </a:prstGeom>
          <a:solidFill>
            <a:srgbClr val="F5B9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logo-m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28" y="164592"/>
            <a:ext cx="292608" cy="2926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50976" y="201168"/>
            <a:ext cx="2103120" cy="237744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defRPr sz="1300" b="1">
                <a:solidFill>
                  <a:srgbClr val="F3F6FB"/>
                </a:solidFill>
                <a:latin typeface="Calibri"/>
              </a:defRPr>
            </a:pPr>
            <a:r>
              <a:t>NewMe Hertz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99816" y="237744"/>
            <a:ext cx="4937760" cy="18288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defRPr sz="900" b="0">
                <a:solidFill>
                  <a:srgbClr val="8794AB"/>
                </a:solidFill>
                <a:latin typeface="Calibri"/>
              </a:defRPr>
            </a:pPr>
            <a:r>
              <a:t>Estimación emocional en el dispositivo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162031" y="219456"/>
            <a:ext cx="1463040" cy="201168"/>
          </a:xfrm>
          <a:prstGeom prst="rect">
            <a:avLst/>
          </a:prstGeom>
          <a:noFill/>
        </p:spPr>
        <p:txBody>
          <a:bodyPr wrap="square" anchor="t"/>
          <a:lstStyle/>
          <a:p>
            <a:pPr algn="r">
              <a:defRPr sz="900" b="0">
                <a:solidFill>
                  <a:srgbClr val="8794AB"/>
                </a:solidFill>
                <a:latin typeface="Calibri"/>
              </a:defRPr>
            </a:pPr>
            <a:r>
              <a:t>01  /  06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0080"/>
            <a:ext cx="11058143" cy="201168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defRPr sz="1000" b="1">
                <a:solidFill>
                  <a:srgbClr val="8794AB"/>
                </a:solidFill>
                <a:latin typeface="Calibri"/>
              </a:defRPr>
            </a:pPr>
            <a:r>
              <a:t>NEWME HERTZ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877824"/>
            <a:ext cx="11058143" cy="544576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defRPr sz="2800" b="1">
                <a:solidFill>
                  <a:srgbClr val="F3F6FB"/>
                </a:solidFill>
                <a:latin typeface="Calibri"/>
              </a:defRPr>
            </a:pPr>
            <a:r>
              <a:t>Leemos tus emociones. Emparejamos su frecuencia. Haces el viaje.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1513840"/>
            <a:ext cx="868680" cy="25603"/>
          </a:xfrm>
          <a:prstGeom prst="rect">
            <a:avLst/>
          </a:prstGeom>
          <a:solidFill>
            <a:srgbClr val="F5B9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6928" y="1660143"/>
            <a:ext cx="11058143" cy="24384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defRPr sz="1500" b="0">
                <a:solidFill>
                  <a:srgbClr val="AEB9CB"/>
                </a:solidFill>
                <a:latin typeface="Calibri"/>
              </a:defRPr>
            </a:pPr>
            <a:r>
              <a:t>NewMe Hertz estima tu estado emocional y te propone una frecuencia de acompañamiento. Todo en el dispositivo.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2050288"/>
            <a:ext cx="3588511" cy="2331720"/>
          </a:xfrm>
          <a:prstGeom prst="roundRect">
            <a:avLst>
              <a:gd name="adj" fmla="val 3137"/>
            </a:avLst>
          </a:prstGeom>
          <a:solidFill>
            <a:srgbClr val="151E2E"/>
          </a:solidFill>
          <a:ln w="9525">
            <a:solidFill>
              <a:srgbClr val="2A35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2178304"/>
            <a:ext cx="3259327" cy="420624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defRPr sz="2800" b="1">
                <a:solidFill>
                  <a:srgbClr val="F5B942"/>
                </a:solidFill>
                <a:latin typeface="Calibri"/>
              </a:defRPr>
            </a:pPr>
            <a:r>
              <a:t>01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31520" y="2562352"/>
            <a:ext cx="438912" cy="20116"/>
          </a:xfrm>
          <a:prstGeom prst="rect">
            <a:avLst/>
          </a:prstGeom>
          <a:solidFill>
            <a:srgbClr val="F5B9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2653792"/>
            <a:ext cx="3259327" cy="329184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defRPr sz="1300" b="1">
                <a:solidFill>
                  <a:srgbClr val="F3F6FB"/>
                </a:solidFill>
                <a:latin typeface="Calibri"/>
              </a:defRPr>
            </a:pPr>
            <a:r>
              <a:t>Leer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1520" y="3019552"/>
            <a:ext cx="3259327" cy="1271015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defRPr sz="1100" b="0">
                <a:solidFill>
                  <a:srgbClr val="8794AB"/>
                </a:solidFill>
                <a:latin typeface="Calibri"/>
              </a:defRPr>
            </a:pPr>
            <a:r>
              <a:t>Watch e iPhone leen el estado mientras ocurre. Sin diario.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01743" y="2050288"/>
            <a:ext cx="3588511" cy="2331720"/>
          </a:xfrm>
          <a:prstGeom prst="roundRect">
            <a:avLst>
              <a:gd name="adj" fmla="val 3137"/>
            </a:avLst>
          </a:prstGeom>
          <a:solidFill>
            <a:srgbClr val="151E2E"/>
          </a:solidFill>
          <a:ln w="9525">
            <a:solidFill>
              <a:srgbClr val="2A35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466335" y="2178304"/>
            <a:ext cx="3259327" cy="420624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defRPr sz="2800" b="1">
                <a:solidFill>
                  <a:srgbClr val="F5B942"/>
                </a:solidFill>
                <a:latin typeface="Calibri"/>
              </a:defRPr>
            </a:pPr>
            <a:r>
              <a:t>02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466335" y="2562352"/>
            <a:ext cx="438912" cy="20116"/>
          </a:xfrm>
          <a:prstGeom prst="rect">
            <a:avLst/>
          </a:prstGeom>
          <a:solidFill>
            <a:srgbClr val="F5B9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466335" y="2653792"/>
            <a:ext cx="3259327" cy="329184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defRPr sz="1300" b="1">
                <a:solidFill>
                  <a:srgbClr val="F3F6FB"/>
                </a:solidFill>
                <a:latin typeface="Calibri"/>
              </a:defRPr>
            </a:pPr>
            <a:r>
              <a:t>Emparejar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466335" y="3019552"/>
            <a:ext cx="3259327" cy="1271015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defRPr sz="1100" b="0">
                <a:solidFill>
                  <a:srgbClr val="8794AB"/>
                </a:solidFill>
                <a:latin typeface="Calibri"/>
              </a:defRPr>
            </a:pPr>
            <a:r>
              <a:t>Una frecuencia en Hz que acompaña el estado en el que estás, no el que «deberías».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036559" y="2050288"/>
            <a:ext cx="3588511" cy="2331720"/>
          </a:xfrm>
          <a:prstGeom prst="roundRect">
            <a:avLst>
              <a:gd name="adj" fmla="val 3137"/>
            </a:avLst>
          </a:prstGeom>
          <a:solidFill>
            <a:srgbClr val="151E2E"/>
          </a:solidFill>
          <a:ln w="9525">
            <a:solidFill>
              <a:srgbClr val="2A35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201151" y="2178304"/>
            <a:ext cx="3259327" cy="420624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defRPr sz="2800" b="1">
                <a:solidFill>
                  <a:srgbClr val="F5B942"/>
                </a:solidFill>
                <a:latin typeface="Calibri"/>
              </a:defRPr>
            </a:pPr>
            <a:r>
              <a:t>03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201151" y="2562352"/>
            <a:ext cx="438912" cy="20116"/>
          </a:xfrm>
          <a:prstGeom prst="rect">
            <a:avLst/>
          </a:prstGeom>
          <a:solidFill>
            <a:srgbClr val="F5B9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201151" y="2653792"/>
            <a:ext cx="3259327" cy="329184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defRPr sz="1300" b="1">
                <a:solidFill>
                  <a:srgbClr val="F3F6FB"/>
                </a:solidFill>
                <a:latin typeface="Calibri"/>
              </a:defRPr>
            </a:pPr>
            <a:r>
              <a:t>Viaje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01151" y="3019552"/>
            <a:ext cx="3259327" cy="1271015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defRPr sz="1100" b="0">
                <a:solidFill>
                  <a:srgbClr val="8794AB"/>
                </a:solidFill>
                <a:latin typeface="Calibri"/>
              </a:defRPr>
            </a:pPr>
            <a:r>
              <a:t>Tonos, respiración con voz y viajes neuroacústicos agregan esa frecuencia al estado.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F18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bg-fiel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999" cy="14630"/>
          </a:xfrm>
          <a:prstGeom prst="rect">
            <a:avLst/>
          </a:prstGeom>
          <a:solidFill>
            <a:srgbClr val="F5B9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6843369"/>
            <a:ext cx="12191999" cy="14630"/>
          </a:xfrm>
          <a:prstGeom prst="rect">
            <a:avLst/>
          </a:prstGeom>
          <a:solidFill>
            <a:srgbClr val="2A35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6843369"/>
            <a:ext cx="4063999" cy="14630"/>
          </a:xfrm>
          <a:prstGeom prst="rect">
            <a:avLst/>
          </a:prstGeom>
          <a:solidFill>
            <a:srgbClr val="F5B9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logo-m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28" y="164592"/>
            <a:ext cx="292608" cy="2926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50976" y="201168"/>
            <a:ext cx="2103120" cy="237744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defRPr sz="1300" b="1">
                <a:solidFill>
                  <a:srgbClr val="F3F6FB"/>
                </a:solidFill>
                <a:latin typeface="Calibri"/>
              </a:defRPr>
            </a:pPr>
            <a:r>
              <a:t>NewMe Hertz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99816" y="237744"/>
            <a:ext cx="4937760" cy="18288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defRPr sz="900" b="0">
                <a:solidFill>
                  <a:srgbClr val="8794AB"/>
                </a:solidFill>
                <a:latin typeface="Calibri"/>
              </a:defRPr>
            </a:pPr>
            <a:r>
              <a:t>Estimación emocional en el dispositivo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162031" y="219456"/>
            <a:ext cx="1463040" cy="201168"/>
          </a:xfrm>
          <a:prstGeom prst="rect">
            <a:avLst/>
          </a:prstGeom>
          <a:noFill/>
        </p:spPr>
        <p:txBody>
          <a:bodyPr wrap="square" anchor="t"/>
          <a:lstStyle/>
          <a:p>
            <a:pPr algn="r">
              <a:defRPr sz="900" b="0">
                <a:solidFill>
                  <a:srgbClr val="8794AB"/>
                </a:solidFill>
                <a:latin typeface="Calibri"/>
              </a:defRPr>
            </a:pPr>
            <a:r>
              <a:t>02  /  06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0080"/>
            <a:ext cx="11058143" cy="201168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defRPr sz="1000" b="1">
                <a:solidFill>
                  <a:srgbClr val="8794AB"/>
                </a:solidFill>
                <a:latin typeface="Calibri"/>
              </a:defRPr>
            </a:pPr>
            <a:r>
              <a:t>QUÉ MIDE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877824"/>
            <a:ext cx="11058143" cy="544576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defRPr sz="2800" b="1">
                <a:solidFill>
                  <a:srgbClr val="F3F6FB"/>
                </a:solidFill>
                <a:latin typeface="Calibri"/>
              </a:defRPr>
            </a:pPr>
            <a:r>
              <a:t>El cuerpo ya tiene la señal. Nosotros la leemos.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1568704"/>
            <a:ext cx="5455919" cy="2331720"/>
          </a:xfrm>
          <a:prstGeom prst="roundRect">
            <a:avLst>
              <a:gd name="adj" fmla="val 3137"/>
            </a:avLst>
          </a:prstGeom>
          <a:solidFill>
            <a:srgbClr val="151E2E"/>
          </a:solidFill>
          <a:ln w="9525">
            <a:solidFill>
              <a:srgbClr val="2A35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31520" y="1696720"/>
            <a:ext cx="5126735" cy="18288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defRPr sz="1000" b="1">
                <a:solidFill>
                  <a:srgbClr val="8794AB"/>
                </a:solidFill>
                <a:latin typeface="Calibri"/>
              </a:defRPr>
            </a:pPr>
            <a:r>
              <a:t>Apple Watch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31520" y="1897888"/>
            <a:ext cx="438912" cy="20116"/>
          </a:xfrm>
          <a:prstGeom prst="rect">
            <a:avLst/>
          </a:prstGeom>
          <a:solidFill>
            <a:srgbClr val="F5B9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1989328"/>
            <a:ext cx="5126735" cy="530352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defRPr sz="1300" b="1">
                <a:solidFill>
                  <a:srgbClr val="F3F6FB"/>
                </a:solidFill>
                <a:latin typeface="Calibri"/>
              </a:defRPr>
            </a:pPr>
            <a:r>
              <a:t>Pulso, VFC, respiración, temperatura de muñeca, sueño, movimiento.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2556256"/>
            <a:ext cx="5126735" cy="1252727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defRPr sz="1100" b="0">
                <a:solidFill>
                  <a:srgbClr val="8794AB"/>
                </a:solidFill>
                <a:latin typeface="Calibri"/>
              </a:defRPr>
            </a:pPr>
            <a:r>
              <a:t>SDNN y RMSSD por latidos reales, no un resumen.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69151" y="1568704"/>
            <a:ext cx="5455919" cy="2331720"/>
          </a:xfrm>
          <a:prstGeom prst="roundRect">
            <a:avLst>
              <a:gd name="adj" fmla="val 3137"/>
            </a:avLst>
          </a:prstGeom>
          <a:solidFill>
            <a:srgbClr val="151E2E"/>
          </a:solidFill>
          <a:ln w="9525">
            <a:solidFill>
              <a:srgbClr val="2A35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333743" y="1696720"/>
            <a:ext cx="5126735" cy="18288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defRPr sz="1000" b="1">
                <a:solidFill>
                  <a:srgbClr val="8794AB"/>
                </a:solidFill>
                <a:latin typeface="Calibri"/>
              </a:defRPr>
            </a:pPr>
            <a:r>
              <a:t>iPhone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333743" y="1897888"/>
            <a:ext cx="438912" cy="20116"/>
          </a:xfrm>
          <a:prstGeom prst="rect">
            <a:avLst/>
          </a:prstGeom>
          <a:solidFill>
            <a:srgbClr val="F5B9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33743" y="1989328"/>
            <a:ext cx="5126735" cy="530352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defRPr sz="1300" b="1">
                <a:solidFill>
                  <a:srgbClr val="F3F6FB"/>
                </a:solidFill>
                <a:latin typeface="Calibri"/>
              </a:defRPr>
            </a:pPr>
            <a:r>
              <a:t>Rostro, voz, pasos, calendario, hora del día, y lo que tú registras.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33743" y="2556256"/>
            <a:ext cx="5126735" cy="1252727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defRPr sz="1100" b="0">
                <a:solidFill>
                  <a:srgbClr val="8794AB"/>
                </a:solidFill>
                <a:latin typeface="Calibri"/>
              </a:defRPr>
            </a:pPr>
            <a:r>
              <a:t>Coeficientes TrueDepth, no imágenes. Prosodia, no palabras. Más Estado de ánimo de Salud y chequeos.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F18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bg-fiel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999" cy="14630"/>
          </a:xfrm>
          <a:prstGeom prst="rect">
            <a:avLst/>
          </a:prstGeom>
          <a:solidFill>
            <a:srgbClr val="F5B9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6843369"/>
            <a:ext cx="12191999" cy="14630"/>
          </a:xfrm>
          <a:prstGeom prst="rect">
            <a:avLst/>
          </a:prstGeom>
          <a:solidFill>
            <a:srgbClr val="2A35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6843369"/>
            <a:ext cx="6095999" cy="14630"/>
          </a:xfrm>
          <a:prstGeom prst="rect">
            <a:avLst/>
          </a:prstGeom>
          <a:solidFill>
            <a:srgbClr val="F5B9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logo-m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28" y="164592"/>
            <a:ext cx="292608" cy="2926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50976" y="201168"/>
            <a:ext cx="2103120" cy="237744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defRPr sz="1300" b="1">
                <a:solidFill>
                  <a:srgbClr val="F3F6FB"/>
                </a:solidFill>
                <a:latin typeface="Calibri"/>
              </a:defRPr>
            </a:pPr>
            <a:r>
              <a:t>NewMe Hertz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99816" y="237744"/>
            <a:ext cx="4937760" cy="18288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defRPr sz="900" b="0">
                <a:solidFill>
                  <a:srgbClr val="8794AB"/>
                </a:solidFill>
                <a:latin typeface="Calibri"/>
              </a:defRPr>
            </a:pPr>
            <a:r>
              <a:t>Estimación emocional en el dispositivo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162031" y="219456"/>
            <a:ext cx="1463040" cy="201168"/>
          </a:xfrm>
          <a:prstGeom prst="rect">
            <a:avLst/>
          </a:prstGeom>
          <a:noFill/>
        </p:spPr>
        <p:txBody>
          <a:bodyPr wrap="square" anchor="t"/>
          <a:lstStyle/>
          <a:p>
            <a:pPr algn="r">
              <a:defRPr sz="900" b="0">
                <a:solidFill>
                  <a:srgbClr val="8794AB"/>
                </a:solidFill>
                <a:latin typeface="Calibri"/>
              </a:defRPr>
            </a:pPr>
            <a:r>
              <a:t>03  /  06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0080"/>
            <a:ext cx="11058143" cy="201168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defRPr sz="1000" b="1">
                <a:solidFill>
                  <a:srgbClr val="8794AB"/>
                </a:solidFill>
                <a:latin typeface="Calibri"/>
              </a:defRPr>
            </a:pPr>
            <a:r>
              <a:t>CÓMO LO ESTIMA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877824"/>
            <a:ext cx="11058143" cy="544576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defRPr sz="2800" b="1">
                <a:solidFill>
                  <a:srgbClr val="F3F6FB"/>
                </a:solidFill>
                <a:latin typeface="Calibri"/>
              </a:defRPr>
            </a:pPr>
            <a:r>
              <a:t>Te aprende. Y se sigue calibrando.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1568704"/>
            <a:ext cx="3588511" cy="2331720"/>
          </a:xfrm>
          <a:prstGeom prst="roundRect">
            <a:avLst>
              <a:gd name="adj" fmla="val 3137"/>
            </a:avLst>
          </a:prstGeom>
          <a:solidFill>
            <a:srgbClr val="151E2E"/>
          </a:solidFill>
          <a:ln w="9525">
            <a:solidFill>
              <a:srgbClr val="2A35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31520" y="1696720"/>
            <a:ext cx="3259327" cy="420624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defRPr sz="2800" b="1">
                <a:solidFill>
                  <a:srgbClr val="F5B942"/>
                </a:solidFill>
                <a:latin typeface="Calibri"/>
              </a:defRPr>
            </a:pPr>
            <a:r>
              <a:t>Tú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31520" y="2080768"/>
            <a:ext cx="438912" cy="20116"/>
          </a:xfrm>
          <a:prstGeom prst="rect">
            <a:avLst/>
          </a:prstGeom>
          <a:solidFill>
            <a:srgbClr val="F5B9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2172208"/>
            <a:ext cx="3259327" cy="329184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defRPr sz="1300" b="1">
                <a:solidFill>
                  <a:srgbClr val="F3F6FB"/>
                </a:solidFill>
                <a:latin typeface="Calibri"/>
              </a:defRPr>
            </a:pPr>
            <a:r>
              <a:t>Línea base personal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2537968"/>
            <a:ext cx="3259327" cy="1271015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defRPr sz="1100" b="0">
                <a:solidFill>
                  <a:srgbClr val="8794AB"/>
                </a:solidFill>
                <a:latin typeface="Calibri"/>
              </a:defRPr>
            </a:pPr>
            <a:r>
              <a:t>Cada señal se normaliza contra tus días. El modelo autoaprende y se autocalibra. Las medidas mejoran cuanto más lo usas.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301743" y="1568704"/>
            <a:ext cx="3588511" cy="2331720"/>
          </a:xfrm>
          <a:prstGeom prst="roundRect">
            <a:avLst>
              <a:gd name="adj" fmla="val 3137"/>
            </a:avLst>
          </a:prstGeom>
          <a:solidFill>
            <a:srgbClr val="151E2E"/>
          </a:solidFill>
          <a:ln w="9525">
            <a:solidFill>
              <a:srgbClr val="2A35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466335" y="1696720"/>
            <a:ext cx="3259327" cy="420624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defRPr sz="2800" b="1">
                <a:solidFill>
                  <a:srgbClr val="F5B942"/>
                </a:solidFill>
                <a:latin typeface="Calibri"/>
              </a:defRPr>
            </a:pPr>
            <a:r>
              <a:t>2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466335" y="2080768"/>
            <a:ext cx="438912" cy="20116"/>
          </a:xfrm>
          <a:prstGeom prst="rect">
            <a:avLst/>
          </a:prstGeom>
          <a:solidFill>
            <a:srgbClr val="F5B9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466335" y="2172208"/>
            <a:ext cx="3259327" cy="329184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defRPr sz="1300" b="1">
                <a:solidFill>
                  <a:srgbClr val="F3F6FB"/>
                </a:solidFill>
                <a:latin typeface="Calibri"/>
              </a:defRPr>
            </a:pPr>
            <a:r>
              <a:t>Dos motores, una compuerta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466335" y="2537968"/>
            <a:ext cx="3259327" cy="1271015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defRPr sz="1100" b="0">
                <a:solidFill>
                  <a:srgbClr val="8794AB"/>
                </a:solidFill>
                <a:latin typeface="Calibri"/>
              </a:defRPr>
            </a:pPr>
            <a:r>
              <a:t>Heurística de valencia, activación y dominancia, más CoreML entrenado con WESAD. El desacuerdo se penaliza, no se esconde.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036559" y="1568704"/>
            <a:ext cx="3588511" cy="2331720"/>
          </a:xfrm>
          <a:prstGeom prst="roundRect">
            <a:avLst>
              <a:gd name="adj" fmla="val 3137"/>
            </a:avLst>
          </a:prstGeom>
          <a:solidFill>
            <a:srgbClr val="151E2E"/>
          </a:solidFill>
          <a:ln w="9525">
            <a:solidFill>
              <a:srgbClr val="2A35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201151" y="1696720"/>
            <a:ext cx="3259327" cy="420624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defRPr sz="2800" b="1">
                <a:solidFill>
                  <a:srgbClr val="F5B942"/>
                </a:solidFill>
                <a:latin typeface="Calibri"/>
              </a:defRPr>
            </a:pPr>
            <a:r>
              <a:t>17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201151" y="2080768"/>
            <a:ext cx="438912" cy="20116"/>
          </a:xfrm>
          <a:prstGeom prst="rect">
            <a:avLst/>
          </a:prstGeom>
          <a:solidFill>
            <a:srgbClr val="F5B9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201151" y="2172208"/>
            <a:ext cx="3259327" cy="329184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defRPr sz="1300" b="1">
                <a:solidFill>
                  <a:srgbClr val="F3F6FB"/>
                </a:solidFill>
                <a:latin typeface="Calibri"/>
              </a:defRPr>
            </a:pPr>
            <a:r>
              <a:t>Estados, con un suelo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01151" y="2537968"/>
            <a:ext cx="3259327" cy="1271015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defRPr sz="1100" b="0">
                <a:solidFill>
                  <a:srgbClr val="8794AB"/>
                </a:solidFill>
                <a:latin typeface="Calibri"/>
              </a:defRPr>
            </a:pPr>
            <a:r>
              <a:t>De Apatía a Coraje, con confianza en seis factores. Bajo 0,34 nombra el eje de activación y pide un chequeo de 15 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F18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bg-fiel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999" cy="14630"/>
          </a:xfrm>
          <a:prstGeom prst="rect">
            <a:avLst/>
          </a:prstGeom>
          <a:solidFill>
            <a:srgbClr val="F5B9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6843369"/>
            <a:ext cx="12191999" cy="14630"/>
          </a:xfrm>
          <a:prstGeom prst="rect">
            <a:avLst/>
          </a:prstGeom>
          <a:solidFill>
            <a:srgbClr val="2A35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6843369"/>
            <a:ext cx="8127999" cy="14630"/>
          </a:xfrm>
          <a:prstGeom prst="rect">
            <a:avLst/>
          </a:prstGeom>
          <a:solidFill>
            <a:srgbClr val="F5B9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logo-m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28" y="164592"/>
            <a:ext cx="292608" cy="2926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50976" y="201168"/>
            <a:ext cx="2103120" cy="237744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defRPr sz="1300" b="1">
                <a:solidFill>
                  <a:srgbClr val="F3F6FB"/>
                </a:solidFill>
                <a:latin typeface="Calibri"/>
              </a:defRPr>
            </a:pPr>
            <a:r>
              <a:t>NewMe Hertz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99816" y="237744"/>
            <a:ext cx="4937760" cy="18288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defRPr sz="900" b="0">
                <a:solidFill>
                  <a:srgbClr val="8794AB"/>
                </a:solidFill>
                <a:latin typeface="Calibri"/>
              </a:defRPr>
            </a:pPr>
            <a:r>
              <a:t>Estimación emocional en el dispositivo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162031" y="219456"/>
            <a:ext cx="1463040" cy="201168"/>
          </a:xfrm>
          <a:prstGeom prst="rect">
            <a:avLst/>
          </a:prstGeom>
          <a:noFill/>
        </p:spPr>
        <p:txBody>
          <a:bodyPr wrap="square" anchor="t"/>
          <a:lstStyle/>
          <a:p>
            <a:pPr algn="r">
              <a:defRPr sz="900" b="0">
                <a:solidFill>
                  <a:srgbClr val="8794AB"/>
                </a:solidFill>
                <a:latin typeface="Calibri"/>
              </a:defRPr>
            </a:pPr>
            <a:r>
              <a:t>04  /  06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0080"/>
            <a:ext cx="11058143" cy="201168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defRPr sz="1000" b="1">
                <a:solidFill>
                  <a:srgbClr val="8794AB"/>
                </a:solidFill>
                <a:latin typeface="Calibri"/>
              </a:defRPr>
            </a:pPr>
            <a:r>
              <a:t>QUÉ HACE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877824"/>
            <a:ext cx="11058143" cy="544576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defRPr sz="2800" b="1">
                <a:solidFill>
                  <a:srgbClr val="F3F6FB"/>
                </a:solidFill>
                <a:latin typeface="Calibri"/>
              </a:defRPr>
            </a:pPr>
            <a:r>
              <a:t>Una frecuencia, una sesión, un registro que es tuyo.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1568704"/>
            <a:ext cx="16459" cy="1417320"/>
          </a:xfrm>
          <a:prstGeom prst="rect">
            <a:avLst/>
          </a:prstGeom>
          <a:solidFill>
            <a:srgbClr val="F5B9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94944" y="1568704"/>
            <a:ext cx="2508503" cy="384048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defRPr sz="2600" b="1">
                <a:solidFill>
                  <a:srgbClr val="F5B942"/>
                </a:solidFill>
                <a:latin typeface="Calibri"/>
              </a:defRPr>
            </a:pPr>
            <a:r>
              <a:t>Hz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94944" y="1971040"/>
            <a:ext cx="2508503" cy="256032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defRPr sz="1200" b="1">
                <a:solidFill>
                  <a:srgbClr val="F3F6FB"/>
                </a:solidFill>
                <a:latin typeface="Calibri"/>
              </a:defRPr>
            </a:pPr>
            <a:r>
              <a:t>Frecuencia sugerida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4944" y="2227071"/>
            <a:ext cx="2508503" cy="704088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defRPr sz="1100" b="0">
                <a:solidFill>
                  <a:srgbClr val="8794AB"/>
                </a:solidFill>
                <a:latin typeface="Calibri"/>
              </a:defRPr>
            </a:pPr>
            <a:r>
              <a:t>Tonos, respiración con voz y viajes neuroacústicos en iPhone y Watch.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368039" y="1568704"/>
            <a:ext cx="16459" cy="1417320"/>
          </a:xfrm>
          <a:prstGeom prst="rect">
            <a:avLst/>
          </a:prstGeom>
          <a:solidFill>
            <a:srgbClr val="F5B9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496055" y="1568704"/>
            <a:ext cx="2508503" cy="384048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defRPr sz="2600" b="1">
                <a:solidFill>
                  <a:srgbClr val="F5B942"/>
                </a:solidFill>
                <a:latin typeface="Calibri"/>
              </a:defRPr>
            </a:pPr>
            <a:r>
              <a:t>3′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496055" y="1971040"/>
            <a:ext cx="2508503" cy="256032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defRPr sz="1200" b="1">
                <a:solidFill>
                  <a:srgbClr val="F3F6FB"/>
                </a:solidFill>
                <a:latin typeface="Calibri"/>
              </a:defRPr>
            </a:pPr>
            <a:r>
              <a:t>Se guarda en Salud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496055" y="2227071"/>
            <a:ext cx="2508503" cy="704088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defRPr sz="1100" b="0">
                <a:solidFill>
                  <a:srgbClr val="8794AB"/>
                </a:solidFill>
                <a:latin typeface="Calibri"/>
              </a:defRPr>
            </a:pPr>
            <a:r>
              <a:t>Las de 3 minutos o más se escriben como entrenamiento Mente y cuerpo.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169151" y="1568704"/>
            <a:ext cx="16459" cy="1417320"/>
          </a:xfrm>
          <a:prstGeom prst="rect">
            <a:avLst/>
          </a:prstGeom>
          <a:solidFill>
            <a:srgbClr val="F5B9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297167" y="1568704"/>
            <a:ext cx="2508503" cy="384048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defRPr sz="2600" b="1">
                <a:solidFill>
                  <a:srgbClr val="F5B942"/>
                </a:solidFill>
                <a:latin typeface="Calibri"/>
              </a:defRPr>
            </a:pPr>
            <a:r>
              <a:t>Mood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297167" y="1971040"/>
            <a:ext cx="2508503" cy="256032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defRPr sz="1200" b="1">
                <a:solidFill>
                  <a:srgbClr val="F3F6FB"/>
                </a:solidFill>
                <a:latin typeface="Calibri"/>
              </a:defRPr>
            </a:pPr>
            <a:r>
              <a:t>Como Estado de ánimo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97167" y="2227071"/>
            <a:ext cx="2508503" cy="704088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defRPr sz="1100" b="0">
                <a:solidFill>
                  <a:srgbClr val="8794AB"/>
                </a:solidFill>
                <a:latin typeface="Calibri"/>
              </a:defRPr>
            </a:pPr>
            <a:r>
              <a:t>La estimación entra en Apple Salud y sigue tendencias diarias.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970263" y="1568704"/>
            <a:ext cx="16459" cy="1417320"/>
          </a:xfrm>
          <a:prstGeom prst="rect">
            <a:avLst/>
          </a:prstGeom>
          <a:solidFill>
            <a:srgbClr val="F5B9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098279" y="1568704"/>
            <a:ext cx="2508503" cy="384048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defRPr sz="2600" b="1">
                <a:solidFill>
                  <a:srgbClr val="F5B942"/>
                </a:solidFill>
                <a:latin typeface="Calibri"/>
              </a:defRPr>
            </a:pPr>
            <a:r>
              <a:t>24h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098279" y="1971040"/>
            <a:ext cx="2508503" cy="256032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defRPr sz="1200" b="1">
                <a:solidFill>
                  <a:srgbClr val="F3F6FB"/>
                </a:solidFill>
                <a:latin typeface="Calibri"/>
              </a:defRPr>
            </a:pPr>
            <a:r>
              <a:t>Pasivo, luego un toque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098279" y="2227071"/>
            <a:ext cx="2508503" cy="704088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defRPr sz="1100" b="0">
                <a:solidFill>
                  <a:srgbClr val="8794AB"/>
                </a:solidFill>
                <a:latin typeface="Calibri"/>
              </a:defRPr>
            </a:pPr>
            <a:r>
              <a:t>Estimación en segundo plano. Notificación solo si detecta deriva.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F18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bg-fiel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999" cy="14630"/>
          </a:xfrm>
          <a:prstGeom prst="rect">
            <a:avLst/>
          </a:prstGeom>
          <a:solidFill>
            <a:srgbClr val="F5B9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6843369"/>
            <a:ext cx="12191999" cy="14630"/>
          </a:xfrm>
          <a:prstGeom prst="rect">
            <a:avLst/>
          </a:prstGeom>
          <a:solidFill>
            <a:srgbClr val="2A35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6843369"/>
            <a:ext cx="10159999" cy="14630"/>
          </a:xfrm>
          <a:prstGeom prst="rect">
            <a:avLst/>
          </a:prstGeom>
          <a:solidFill>
            <a:srgbClr val="F5B9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logo-m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28" y="164592"/>
            <a:ext cx="292608" cy="2926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50976" y="201168"/>
            <a:ext cx="2103120" cy="237744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defRPr sz="1300" b="1">
                <a:solidFill>
                  <a:srgbClr val="F3F6FB"/>
                </a:solidFill>
                <a:latin typeface="Calibri"/>
              </a:defRPr>
            </a:pPr>
            <a:r>
              <a:t>NewMe Hertz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99816" y="237744"/>
            <a:ext cx="4937760" cy="18288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defRPr sz="900" b="0">
                <a:solidFill>
                  <a:srgbClr val="8794AB"/>
                </a:solidFill>
                <a:latin typeface="Calibri"/>
              </a:defRPr>
            </a:pPr>
            <a:r>
              <a:t>Estimación emocional en el dispositivo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162031" y="219456"/>
            <a:ext cx="1463040" cy="201168"/>
          </a:xfrm>
          <a:prstGeom prst="rect">
            <a:avLst/>
          </a:prstGeom>
          <a:noFill/>
        </p:spPr>
        <p:txBody>
          <a:bodyPr wrap="square" anchor="t"/>
          <a:lstStyle/>
          <a:p>
            <a:pPr algn="r">
              <a:defRPr sz="900" b="0">
                <a:solidFill>
                  <a:srgbClr val="8794AB"/>
                </a:solidFill>
                <a:latin typeface="Calibri"/>
              </a:defRPr>
            </a:pPr>
            <a:r>
              <a:t>05  /  06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0080"/>
            <a:ext cx="11058143" cy="201168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defRPr sz="1000" b="1">
                <a:solidFill>
                  <a:srgbClr val="8794AB"/>
                </a:solidFill>
                <a:latin typeface="Calibri"/>
              </a:defRPr>
            </a:pPr>
            <a:r>
              <a:t>LA PRIORIDAD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877824"/>
            <a:ext cx="11058143" cy="544576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defRPr sz="2800" b="1">
                <a:solidFill>
                  <a:srgbClr val="F3F6FB"/>
                </a:solidFill>
                <a:latin typeface="Calibri"/>
              </a:defRPr>
            </a:pPr>
            <a:r>
              <a:t>Nada sale del teléfono.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1513840"/>
            <a:ext cx="868680" cy="25603"/>
          </a:xfrm>
          <a:prstGeom prst="rect">
            <a:avLst/>
          </a:prstGeom>
          <a:solidFill>
            <a:srgbClr val="F5B9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6928" y="1660143"/>
            <a:ext cx="11058143" cy="48768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defRPr sz="1500" b="0">
                <a:solidFill>
                  <a:srgbClr val="AEB9CB"/>
                </a:solidFill>
                <a:latin typeface="Calibri"/>
              </a:defRPr>
            </a:pPr>
            <a:r>
              <a:t>Sin cuentas. Sin servidores. Ni audio ni imágenes se guardan. La estimación, la línea base y la autocalibración se quedan en el dispositivo.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F18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bg-field-war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6843369"/>
            <a:ext cx="12191999" cy="14630"/>
          </a:xfrm>
          <a:prstGeom prst="rect">
            <a:avLst/>
          </a:prstGeom>
          <a:solidFill>
            <a:srgbClr val="2A35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6843369"/>
            <a:ext cx="12191999" cy="14630"/>
          </a:xfrm>
          <a:prstGeom prst="rect">
            <a:avLst/>
          </a:prstGeom>
          <a:solidFill>
            <a:srgbClr val="F5B9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logo-mark-hal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4207" y="1170432"/>
            <a:ext cx="1243584" cy="12435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66928" y="2542032"/>
            <a:ext cx="11058143" cy="475488"/>
          </a:xfrm>
          <a:prstGeom prst="rect">
            <a:avLst/>
          </a:prstGeom>
          <a:noFill/>
        </p:spPr>
        <p:txBody>
          <a:bodyPr wrap="square" anchor="t"/>
          <a:lstStyle/>
          <a:p>
            <a:pPr algn="ctr">
              <a:defRPr sz="3600" b="1">
                <a:solidFill>
                  <a:srgbClr val="F3F6FB"/>
                </a:solidFill>
                <a:latin typeface="Calibri"/>
              </a:defRPr>
            </a:pPr>
            <a:r>
              <a:t>NewMe Hertz</a:t>
            </a:r>
          </a:p>
        </p:txBody>
      </p:sp>
      <p:sp>
        <p:nvSpPr>
          <p:cNvPr id="7" name="Rectangle 6"/>
          <p:cNvSpPr/>
          <p:nvPr/>
        </p:nvSpPr>
        <p:spPr>
          <a:xfrm>
            <a:off x="5455919" y="3054096"/>
            <a:ext cx="1280160" cy="32004"/>
          </a:xfrm>
          <a:prstGeom prst="rect">
            <a:avLst/>
          </a:prstGeom>
          <a:solidFill>
            <a:srgbClr val="F5B9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66928" y="3218688"/>
            <a:ext cx="11058143" cy="365760"/>
          </a:xfrm>
          <a:prstGeom prst="rect">
            <a:avLst/>
          </a:prstGeom>
          <a:noFill/>
        </p:spPr>
        <p:txBody>
          <a:bodyPr wrap="square" anchor="t"/>
          <a:lstStyle/>
          <a:p>
            <a:pPr algn="ctr">
              <a:defRPr sz="2000" b="0">
                <a:solidFill>
                  <a:srgbClr val="AEB9CB"/>
                </a:solidFill>
                <a:latin typeface="Calibri"/>
              </a:defRPr>
            </a:pPr>
            <a:r>
              <a:t>Encuentra tu frecuencia.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115068" y="3657600"/>
            <a:ext cx="7961863" cy="201422"/>
          </a:xfrm>
          <a:prstGeom prst="rect">
            <a:avLst/>
          </a:prstGeom>
          <a:noFill/>
        </p:spPr>
        <p:txBody>
          <a:bodyPr wrap="square" anchor="t"/>
          <a:lstStyle/>
          <a:p>
            <a:pPr algn="ctr">
              <a:defRPr sz="1200" b="0">
                <a:solidFill>
                  <a:srgbClr val="8794AB"/>
                </a:solidFill>
                <a:latin typeface="Calibri"/>
              </a:defRPr>
            </a:pPr>
            <a:r>
              <a:t>En el dispositivo. Privado por arquitectura. Mejor cuanto más te aprende.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NewMe Hertz — deck CEO</dc:title>
  <dc:subject/>
  <dc:creator>NewMe Hertz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