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last invisible vital sign.</a:t>
            </a:r>
          </a:p>
          <a:p/>
          <a:p>
            <a:r>
              <a:t>You know your resting heart rate to the beat. You have no idea how you actually felt last Tuesday. Every other vital sign in your life leaves a record. The one that decides your day leaves nothing.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moments most worth recording are the ones you are least able to record.</a:t>
            </a:r>
          </a:p>
          <a:p/>
          <a:p>
            <a:r>
              <a:t>Self-report is retrospective, sparse, and biased by the very state it is trying to capture. The signal exists physiologically. It simply has not been read.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category</a:t>
            </a:r>
          </a:p>
          <a:p/>
          <a:p>
            <a:r>
              <a:t>Today you get a diary, a diagnosis, or a data leak.</a:t>
            </a:r>
          </a:p>
          <a:p/>
          <a:p>
            <a:r>
              <a:t>The three branches fail differently, which is why none of them has taken the category.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most intimate data a person has is the data most casually harvested.</a:t>
            </a:r>
          </a:p>
          <a:p/>
          <a:p>
            <a:r>
              <a:t>Voice. Face. Heart rhythm. Sleep. Mood. In this category the standard architecture is to upload all five and ask the user to trust the privacy policy. We take your privacy seriously is free to say and impossible to check.</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now</a:t>
            </a:r>
          </a:p>
          <a:p/>
          <a:p>
            <a:r>
              <a:t>Four things became true at once, and none were true five years ago.</a:t>
            </a:r>
          </a:p>
          <a:p/>
          <a:p>
            <a:r>
              <a:t>Sensor maturity · Heart rate, HRV, respiratory rate, wrist temperature, sleep staging, blood oxygen and VO2 max, continuously, on the wrist.</a:t>
            </a:r>
          </a:p>
          <a:p/>
          <a:p>
            <a:r>
              <a:t>On-device inference · The Neural Engine runs quantized models at negligible energy cost. What needed a server in 2019 now runs offline in a pocket.</a:t>
            </a:r>
          </a:p>
          <a:p/>
          <a:p>
            <a:r>
              <a:t>HealthKit breadth · Apple did the aggregation, normalization and permissioning. A longitudinal record with granular, revocable consent, and no ingestion infrastructure to build.</a:t>
            </a:r>
          </a:p>
          <a:p/>
          <a:p>
            <a:r>
              <a:t>A privacy premium · Privacy moved from a compliance checkbox to a reason people pick one app over another, most of all in mental health.</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Your body already knows. The job is to estimate honestly and accompany, not to diagnose.</a:t>
            </a:r>
          </a:p>
          <a:p/>
          <a:p>
            <a:r>
              <a:t>Every honest attempt at reading affect from a wearable hits the same wall. The signal is real, noisy, individual and confounded. Running up the stairs and a panic response share a cardiovascular signature. The industry answers by overclaiming or by giving up and shipping a journal.</a:t>
            </a:r>
          </a:p>
          <a:p/>
          <a:p>
            <a:r>
              <a:t>There is a third answer. Say what you think is happening. Say how sure you are, and why. Name every signal that contributed and every one that was missing. Then go somewhere with the person instead of leaving them holding a number. The estimate is the beginning of the walk, not the product.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product</a:t>
            </a:r>
          </a:p>
          <a:p/>
          <a:p>
            <a:r>
              <a:t>Four moves: sense, estimate, choose, be accompanied.</a:t>
            </a:r>
          </a:p>
          <a:p/>
          <a:p>
            <a:r>
              <a:t>All four moves run today. Heuristic always; gated CoreML on iPhone when preconditions hold. Sources: MOOD_ESTIMATION.md, PROJECT_STATUS.md.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app and it already has an opinion.</a:t>
            </a:r>
          </a:p>
          <a:p/>
          <a:p>
            <a:r>
              <a:t>No form. No mood wheel to fill in. A cold start greets you by name, wakes the Apple Watch and measures on its own with the signals you already allowed — the origin emotion is inferred from that measurement, never asked. Then it asks only the three things it cannot know: where you want to get to, how long you have, and whether music comes along. Voice and face check-ins exist for when you want to add more, and they are always explicit, always in the foreground, never ambient.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state, six dimensions, and a number that admits its own limits.</a:t>
            </a:r>
          </a:p>
          <a:p/>
          <a:p>
            <a:r>
              <a:t>One discrete emotion with its full probability distribution. If the distribution is flat, it reports a mixed state instead of forcing a label.</a:t>
            </a:r>
          </a:p>
          <a:p/>
          <a:p>
            <a:r>
              <a:t>Confidence is clamped to 0.05 to 0.95. The system is structurally incapable of expressing certainty.</a:t>
            </a:r>
          </a:p>
          <a:p/>
          <a:p>
            <a:r>
              <a:t>Continuous dimensions · Arousal, valence, regulation capacity, stress, recovery, readiness</a:t>
            </a:r>
          </a:p>
          <a:p/>
          <a:p>
            <a:r>
              <a:t>Catalog emotions · Each with a probability, not a verdict</a:t>
            </a:r>
          </a:p>
          <a:p/>
          <a:p>
            <a:r>
              <a:t>Personal baseline · Across 8 time of day and day type buckets, so elevated means elevated for you</a:t>
            </a:r>
          </a:p>
          <a:p/>
          <a:p>
            <a:r>
              <a:t>Valence bound, physiology only · Out of 100. Your pulse reports arousal, not happiness, and the code refuses to pretend otherwise.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app never decides where you should be.</a:t>
            </a:r>
          </a:p>
          <a:p/>
          <a:p>
            <a:r>
              <a:t>You pick the destination. When the app suggests one, the suggestion moves at most two positions along the catalog and wears a label saying it is a suggestion. This is a product ethic with a code enforcement behind it.</a:t>
            </a:r>
          </a:p>
          <a:p/>
          <a:p>
            <a:r>
              <a:t>Origin is the estimated state. Target is always the user's choice, and so are the minutes (5 to 30) and whether music comes along.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Accompany before you move.</a:t>
            </a:r>
          </a:p>
          <a:p/>
          <a:p>
            <a:r>
              <a:t>The planner does not jump you to the target. It paces at where you actually are, stabilizes if stress is high or readiness is low, then crosses catalog milestones one step at a time. If the destination is further than is safe from your starting point, it goes partway and says so.</a:t>
            </a:r>
          </a:p>
          <a:p/>
          <a:p>
            <a:r>
              <a:t>A tested monotonic safety property: the lower you start, the shorter the session. The tone glide is logarithmic, so it advances at constant cents per second and never steps audibly. On the watch a journey is three taps — goal, minutes, ambience — and the Digital Crown sets intensity from inside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Fourteen breathing techniques, each declaring how good the evidence for it is.</a:t>
            </a:r>
          </a:p>
          <a:p/>
          <a:p>
            <a:r>
              <a:t>The studio recommends a technique from your estimated state, and every card carries its own evidence level. A safety gate flags contraindications for hyperventilatory and long hold techniques. An optional guiding voice accompanies each breathing phase on iPhone — 216 recorded clips, six voices across three languages; the watch stays haptics only. Sessions accumulate into a history, which for most people is the first record they will ever have of how they actually felt over time.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proof</a:t>
            </a:r>
          </a:p>
          <a:p/>
          <a:p>
            <a:r>
              <a:t>Every estimate shows its work, including what it could not see.</a:t>
            </a:r>
          </a:p>
          <a:p/>
          <a:p>
            <a:r>
              <a:t>The detail sheet names each contributing signal with its weight and direction, lists the signals that were missing, names the confounders it detected and how much it discounted for them, and explains the confidence in plain language. Most products hide this, because showing it means admitting uncertainty. Showing it is the entire trust mechanism.</a:t>
            </a:r>
          </a:p>
          <a:p/>
          <a:p>
            <a:r>
              <a:t>Attribution for the trained model path is occlusion based, per modality, shipped behind the CoreML gate (M3-H). Heuristic direction remains the fallback.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backend. Not an encrypted backend. No backend.</a:t>
            </a:r>
          </a:p>
          <a:p/>
          <a:p>
            <a:r>
              <a:t>This is not a policy that a pricing meeting could reverse. It is the architecture, and it is checkable with a network monitor in about ten seconds.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Architecture</a:t>
            </a:r>
          </a:p>
          <a:p/>
          <a:p>
            <a:r>
              <a:t>Fifteen layers, and we will tell you exactly which ones are done.</a:t>
            </a:r>
          </a:p>
          <a:p/>
          <a:p>
            <a:r>
              <a:t>Thirteen shipped, two partial. Layer status read from the source tree on 2026-08-20, not from an old roadmap, and re-checked unchanged at 0.6.9 (24) on 2026-09-02. Source: PROJECT_STATUS.md mapped against the code.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Follow one heartbeat from the wrist to the screen. It never leaves the device.</a:t>
            </a:r>
          </a:p>
          <a:p/>
          <a:p>
            <a:r>
              <a:t>Raw audio and images never appear on this path at any point. The gold boundary is the whole M3 story: a trained model drops in behind that protocol without disturbing anything around it.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confidence number is a formula, not a vibe.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Seven consent groups, each revocable, and the app still works with all seven off.</a:t>
            </a:r>
          </a:p>
          <a:p/>
          <a:p>
            <a:r>
              <a:t>The fully populated third column is the argument. Denial degrades the estimate and never breaks the app.</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science</a:t>
            </a:r>
          </a:p>
          <a:p/>
          <a:p>
            <a:r>
              <a:t>We draw the line ourselves, in the product, before anyone draws it for us.</a:t>
            </a:r>
          </a:p>
          <a:p/>
          <a:p>
            <a:r>
              <a:t>The app carries a section titled "what is backed by science and what is not", so the credibility of the breathing literature cannot leak onto the frequency catalog. That was the team's own assessment of its sharpest claim risk, made before this audit existed.</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ceiling on what anyone can do with this hardware.</a:t>
            </a:r>
          </a:p>
          <a:p/>
          <a:p>
            <a:r>
              <a:t>These are published numbers, not ours. They are why confidence is clamped, why physiology only valence is bounded, and why wrist HRV is capped at 0.4 quality by design. A competitor claiming materially better from the same sensors is either using something we cannot see or is overclaiming.</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2,720 tests, zero failures, and they test the failure modes.</a:t>
            </a:r>
          </a:p>
          <a:p/>
          <a:p>
            <a:r>
              <a:t>The interesting coverage is not "does it estimate". It is what happens when the watch is unreachable, every permission is denied, the samples are stale, the baseline is immature, the signals disagree, and the user just went for a run.</a:t>
            </a:r>
          </a:p>
          <a:p/>
          <a:p>
            <a:r>
              <a:t>Covered: all 4 operating modes, connectivity loss, every permission denied, stale samples, immature baseline, conflicting signals, exercise as a confounder, clock skew, duplicated and reordered packets, user correction, and the level is not Hz invariant.</a:t>
            </a:r>
          </a:p>
          <a:p/>
          <a:p>
            <a:r>
              <a:t>Tests, 0 failures · 2,356 watch + 364 iOS, counted from func test declarations. M6-GATE recorded both suites green on 2026-08-19.</a:t>
            </a:r>
          </a:p>
          <a:p/>
          <a:p>
            <a:r>
              <a:t>Assertions · Across 166 test files and 53,712 lines of test code</a:t>
            </a:r>
          </a:p>
          <a:p/>
          <a:p>
            <a:r>
              <a:t>Mocking frameworks · Hand rolled fakes. The domain layer never calls the clock, so tests are deterministic by construction.</a:t>
            </a:r>
          </a:p>
          <a:p/>
          <a:p>
            <a:r>
              <a:t>Test to production line ratio · 53,712 test lines against 95,118 production lines, across 335 Swift source files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rewrote our own copy before Apple could reject it.</a:t>
            </a:r>
          </a:p>
          <a:p/>
          <a:p>
            <a:r>
              <a:t>A full compliance pass converted every diagnostic phrasing into estimation language, badged every frequency surface as symbolic and experimental, and gated the first HealthKit prompt behind consent education. The regulator's own guidance now names almost exactly this product as an acceptable general wellness function.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what Apple's APIs will not let us do. We wrote it down instead of quietly dropping it.</a:t>
            </a:r>
          </a:p>
          <a:p/>
          <a:p>
            <a:r>
              <a:t>Your technical partner will look for this list. It exists, it has a reason on every row, and it was written before anyone asked for it.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Roadmap</a:t>
            </a:r>
          </a:p>
          <a:p/>
          <a:p>
            <a:r>
              <a:t>Seven milestones. Six gated. One still needs a real watch.</a:t>
            </a:r>
          </a:p>
          <a:p/>
          <a:p>
            <a:r>
              <a:t>Version 0.6.9 (24), 2026-09-02, in three languages (Spanish, English, Portuguese since 2026-08-23), with the beta already open on TestFlight. We checked the tree rather than the old slides. The remaining engineering gate is M5, hardware. Two risks stay open after M6: the CoreML gate is an exposure cap, not a skill selector (R6), and the VAD head has no linear relationship with self-report (R7). Everything shipped since M6 is product, not engine: the launch flow, the recorded guiding voice, the watch journey and the five iPhone tabs. Research after M6 measured a second correction tier and a v2 model and shipped neither.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things that could go wrong. Two of them have no mitigation that ships.</a:t>
            </a:r>
          </a:p>
          <a:p/>
          <a:p>
            <a:r>
              <a:t>These are lifted from TECHNICAL_RISKS.md and PROJECT_STATUS.md after M6-GATE. They were written for us, not for you.</a:t>
            </a:r>
          </a:p>
          <a:p/>
          <a:p>
            <a:r>
              <a:t>Wrist only accuracy is modest · Measured: F1 65.13 vs 66.33 published with EDA. The model ships as experimental. Mitigation: heuristic fallback, confidence gated, τ 0.50/0.45.</a:t>
            </a:r>
          </a:p>
          <a:p/>
          <a:p>
            <a:r>
              <a:t>Nothing is validated on physical hardware · Battery, thermal, ANE residency and neuroacoustic CPU cost are simulator unknown. Mitigation: M5 is a dedicated hardware gate, not a nice to have.</a:t>
            </a:r>
          </a:p>
          <a:p/>
          <a:p>
            <a:r>
              <a:t>The CoreML gate is an exposure cap, not a skill selector · R6, still open. The fallback does not specifically protect the people the model serves worst. τ stays; no on-device detector of that group exists.</a:t>
            </a:r>
          </a:p>
          <a:p/>
          <a:p>
            <a:r>
              <a:t>The VAD head does not track self-report · R7, measured on K-EmoCon. Personal correction is safe and not useful. Mitigation already shipped: valence clamp, experimental badge, vetoable 4-parameter fit.</a:t>
            </a:r>
          </a:p>
          <a:p/>
          <a:p>
            <a:r>
              <a:t>No data network effect, permanently · A deliberate and irreversible cost of the architecture. There is no mitigation, and the empty space below is on this slide on purpose.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Co-founder · Technology, product and AI</a:t>
            </a:r>
          </a:p>
          <a:p/>
          <a:p>
            <a:r>
              <a:t>Co-founder · Human experience, consciousness and research</a:t>
            </a:r>
          </a:p>
          <a:p/>
          <a:p>
            <a:r>
              <a:t>Who built this.</a:t>
            </a:r>
          </a:p>
          <a:p/>
          <a:p>
            <a:r>
              <a:t>Principal cloud and security architect and full-stack developer. Fifteen years designing enterprise platforms deployed in more than fifty countries, across cloud, cybersecurity, AI and the Apple ecosystem.</a:t>
            </a:r>
          </a:p>
          <a:p/>
          <a:p>
            <a:r>
              <a:t>At NewMe Hertz he owns product and engineering: the iPhone and Apple Watch architecture, on-device machine learning, affective computing and physiological signal analysis, sensor and HealthKit integration, and the privacy-first architecture this deck has already shown.</a:t>
            </a:r>
          </a:p>
          <a:p/>
          <a:p>
            <a:r>
              <a:t>Leads the human side of the platform: the emotional and consciousness frameworks it draws on, the mapping of emotional states, and the frequency and resonance models behind the product's language.</a:t>
            </a:r>
          </a:p>
          <a:p/>
          <a:p>
            <a:r>
              <a:t>His work defines the philosophy of the user journey: what the experience should mean, and feel like, for the person living it.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founding thesis</a:t>
            </a:r>
          </a:p>
          <a:p/>
          <a:p>
            <a:r>
              <a:t>Two founders. One vision.</a:t>
            </a:r>
          </a:p>
          <a:p/>
          <a:p>
            <a:r>
              <a:t>Technology can measure signals. Human understanding gives those signals meaning. NewMe Hertz exists to connect the two.</a:t>
            </a:r>
          </a:p>
          <a:p/>
          <a:p>
            <a:r>
              <a:t>The division of labor is visible in the product. The estimator that says what it thinks, and how sure it is, comes from one side of the table. The walk it takes with the person afterward, through sound, breathing and guidance, comes from the other.</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this wins</a:t>
            </a:r>
          </a:p>
          <a:p/>
          <a:p>
            <a:r>
              <a:t>Four moats, and the one we do not have.</a:t>
            </a:r>
          </a:p>
          <a:p/>
          <a:p>
            <a:r>
              <a:t>Naming the missing one is what makes the other four worth believing. We have no data network effect, no proprietary dataset, no patents, and no model moat, because the the trained model already learned from public data any competitor can also use.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Encuentra tu frecuencia.</a:t>
            </a:r>
          </a:p>
          <a:p/>
          <a:p>
            <a:r>
              <a:t>The ask: amount, terms, and the milestone this round reaches. Use of funds is already derivable from the remaining gate, which is M5 hardware validation, plus distribution and retention, which no amount of engineering discipline settles.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notesSlide" Target="../notesSlides/notesSlide2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420413"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01  /  29</a:t>
            </a:r>
          </a:p>
        </p:txBody>
      </p:sp>
      <p:sp>
        <p:nvSpPr>
          <p:cNvPr id="10" name="TextBox 9"/>
          <p:cNvSpPr txBox="1"/>
          <p:nvPr/>
        </p:nvSpPr>
        <p:spPr>
          <a:xfrm>
            <a:off x="566928" y="640080"/>
            <a:ext cx="11058143" cy="544576"/>
          </a:xfrm>
          <a:prstGeom prst="rect">
            <a:avLst/>
          </a:prstGeom>
          <a:noFill/>
        </p:spPr>
        <p:txBody>
          <a:bodyPr wrap="square" anchor="t"/>
          <a:lstStyle/>
          <a:p>
            <a:pPr algn="l">
              <a:defRPr sz="2800" b="1">
                <a:solidFill>
                  <a:srgbClr val="F3F6FB"/>
                </a:solidFill>
                <a:latin typeface="Calibri"/>
              </a:defRPr>
            </a:pPr>
            <a:r>
              <a:t>El último signo vital invisible.</a:t>
            </a:r>
          </a:p>
        </p:txBody>
      </p:sp>
      <p:sp>
        <p:nvSpPr>
          <p:cNvPr id="11" name="Rectangle 10"/>
          <p:cNvSpPr/>
          <p:nvPr/>
        </p:nvSpPr>
        <p:spPr>
          <a:xfrm>
            <a:off x="566928" y="1276096"/>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1422400"/>
            <a:ext cx="11058143" cy="487680"/>
          </a:xfrm>
          <a:prstGeom prst="rect">
            <a:avLst/>
          </a:prstGeom>
          <a:noFill/>
        </p:spPr>
        <p:txBody>
          <a:bodyPr wrap="square" anchor="t"/>
          <a:lstStyle/>
          <a:p>
            <a:pPr algn="l">
              <a:defRPr sz="1500" b="0">
                <a:solidFill>
                  <a:srgbClr val="AEB9CB"/>
                </a:solidFill>
                <a:latin typeface="Calibri"/>
              </a:defRPr>
            </a:pPr>
            <a:r>
              <a:t>Conoces tu frecuencia cardíaca en reposo latido a latido. No tienes ni idea de cómo te sentiste el martes pasado. Todos los demás signos vitales dejan un registro. El que decide tu día no deja nada.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840827"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02  /  29</a:t>
            </a:r>
          </a:p>
        </p:txBody>
      </p:sp>
      <p:sp>
        <p:nvSpPr>
          <p:cNvPr id="10" name="TextBox 9"/>
          <p:cNvSpPr txBox="1"/>
          <p:nvPr/>
        </p:nvSpPr>
        <p:spPr>
          <a:xfrm>
            <a:off x="566928" y="640080"/>
            <a:ext cx="11058143" cy="942848"/>
          </a:xfrm>
          <a:prstGeom prst="rect">
            <a:avLst/>
          </a:prstGeom>
          <a:noFill/>
        </p:spPr>
        <p:txBody>
          <a:bodyPr wrap="square" anchor="t"/>
          <a:lstStyle/>
          <a:p>
            <a:pPr algn="l">
              <a:defRPr sz="2800" b="1">
                <a:solidFill>
                  <a:srgbClr val="F3F6FB"/>
                </a:solidFill>
                <a:latin typeface="Calibri"/>
              </a:defRPr>
            </a:pPr>
            <a:r>
              <a:t>Los momentos que más vale la pena registrar son aquellos en los que menos puedes hacerlo.</a:t>
            </a:r>
          </a:p>
        </p:txBody>
      </p:sp>
      <p:sp>
        <p:nvSpPr>
          <p:cNvPr id="11" name="Rectangle 10"/>
          <p:cNvSpPr/>
          <p:nvPr/>
        </p:nvSpPr>
        <p:spPr>
          <a:xfrm>
            <a:off x="566928" y="1674368"/>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794357" y="1820672"/>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794357" y="1875536"/>
            <a:ext cx="3284885" cy="201168"/>
          </a:xfrm>
          <a:prstGeom prst="rect">
            <a:avLst/>
          </a:prstGeom>
          <a:noFill/>
        </p:spPr>
        <p:txBody>
          <a:bodyPr wrap="square" anchor="t"/>
          <a:lstStyle/>
          <a:p>
            <a:pPr algn="l">
              <a:defRPr sz="1200" b="1">
                <a:solidFill>
                  <a:srgbClr val="F3F6FB"/>
                </a:solidFill>
                <a:latin typeface="Calibri"/>
              </a:defRPr>
            </a:pPr>
            <a:r>
              <a:t>Registrado y con tendencia hoy</a:t>
            </a:r>
          </a:p>
        </p:txBody>
      </p:sp>
      <p:sp>
        <p:nvSpPr>
          <p:cNvPr id="14" name="TextBox 13"/>
          <p:cNvSpPr txBox="1"/>
          <p:nvPr/>
        </p:nvSpPr>
        <p:spPr>
          <a:xfrm>
            <a:off x="10079243" y="1875536"/>
            <a:ext cx="1545828" cy="201168"/>
          </a:xfrm>
          <a:prstGeom prst="rect">
            <a:avLst/>
          </a:prstGeom>
          <a:noFill/>
        </p:spPr>
        <p:txBody>
          <a:bodyPr wrap="square" anchor="t"/>
          <a:lstStyle/>
          <a:p>
            <a:pPr algn="r">
              <a:defRPr sz="1200" b="1">
                <a:solidFill>
                  <a:srgbClr val="F5B942"/>
                </a:solidFill>
                <a:latin typeface="Calibri"/>
              </a:defRPr>
            </a:pPr>
            <a:r>
              <a:t>7</a:t>
            </a:r>
          </a:p>
        </p:txBody>
      </p:sp>
      <p:sp>
        <p:nvSpPr>
          <p:cNvPr id="15" name="TextBox 14"/>
          <p:cNvSpPr txBox="1"/>
          <p:nvPr/>
        </p:nvSpPr>
        <p:spPr>
          <a:xfrm>
            <a:off x="6794357" y="2094991"/>
            <a:ext cx="4830714" cy="526542"/>
          </a:xfrm>
          <a:prstGeom prst="rect">
            <a:avLst/>
          </a:prstGeom>
          <a:noFill/>
        </p:spPr>
        <p:txBody>
          <a:bodyPr wrap="square" anchor="t"/>
          <a:lstStyle/>
          <a:p>
            <a:pPr algn="l">
              <a:defRPr sz="1100" b="0">
                <a:solidFill>
                  <a:srgbClr val="8794AB"/>
                </a:solidFill>
                <a:latin typeface="Calibri"/>
              </a:defRPr>
            </a:pPr>
            <a:r>
              <a:t>Pasos, sueño, VFC, frecuencia respiratoria, temperatura de muñeca, oxígeno en sangre, VO2 max</a:t>
            </a:r>
          </a:p>
        </p:txBody>
      </p:sp>
      <p:sp>
        <p:nvSpPr>
          <p:cNvPr id="16" name="Rectangle 15"/>
          <p:cNvSpPr/>
          <p:nvPr/>
        </p:nvSpPr>
        <p:spPr>
          <a:xfrm>
            <a:off x="6794357" y="2658110"/>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94357" y="2712974"/>
            <a:ext cx="3284885" cy="201168"/>
          </a:xfrm>
          <a:prstGeom prst="rect">
            <a:avLst/>
          </a:prstGeom>
          <a:noFill/>
        </p:spPr>
        <p:txBody>
          <a:bodyPr wrap="square" anchor="t"/>
          <a:lstStyle/>
          <a:p>
            <a:pPr algn="l">
              <a:defRPr sz="1200" b="1">
                <a:solidFill>
                  <a:srgbClr val="F3F6FB"/>
                </a:solidFill>
                <a:latin typeface="Calibri"/>
              </a:defRPr>
            </a:pPr>
            <a:r>
              <a:t>Estado emocional</a:t>
            </a:r>
          </a:p>
        </p:txBody>
      </p:sp>
      <p:sp>
        <p:nvSpPr>
          <p:cNvPr id="18" name="TextBox 17"/>
          <p:cNvSpPr txBox="1"/>
          <p:nvPr/>
        </p:nvSpPr>
        <p:spPr>
          <a:xfrm>
            <a:off x="10079243" y="2712974"/>
            <a:ext cx="1545828" cy="201168"/>
          </a:xfrm>
          <a:prstGeom prst="rect">
            <a:avLst/>
          </a:prstGeom>
          <a:noFill/>
        </p:spPr>
        <p:txBody>
          <a:bodyPr wrap="square" anchor="t"/>
          <a:lstStyle/>
          <a:p>
            <a:pPr algn="r">
              <a:defRPr sz="1200" b="1">
                <a:solidFill>
                  <a:srgbClr val="F5B942"/>
                </a:solidFill>
                <a:latin typeface="Calibri"/>
              </a:defRPr>
            </a:pPr>
            <a:r>
              <a:t>0</a:t>
            </a:r>
          </a:p>
        </p:txBody>
      </p:sp>
      <p:sp>
        <p:nvSpPr>
          <p:cNvPr id="19" name="TextBox 18"/>
          <p:cNvSpPr txBox="1"/>
          <p:nvPr/>
        </p:nvSpPr>
        <p:spPr>
          <a:xfrm>
            <a:off x="6794357" y="2932430"/>
            <a:ext cx="4830714" cy="363855"/>
          </a:xfrm>
          <a:prstGeom prst="rect">
            <a:avLst/>
          </a:prstGeom>
          <a:noFill/>
        </p:spPr>
        <p:txBody>
          <a:bodyPr wrap="square" anchor="t"/>
          <a:lstStyle/>
          <a:p>
            <a:pPr algn="l">
              <a:defRPr sz="1100" b="0">
                <a:solidFill>
                  <a:srgbClr val="8794AB"/>
                </a:solidFill>
                <a:latin typeface="Calibri"/>
              </a:defRPr>
            </a:pPr>
            <a:r>
              <a:t>Sin rastro, sin tendencia, sin registro de ningún tipo</a:t>
            </a:r>
          </a:p>
        </p:txBody>
      </p:sp>
      <p:sp>
        <p:nvSpPr>
          <p:cNvPr id="20" name="TextBox 19"/>
          <p:cNvSpPr txBox="1"/>
          <p:nvPr/>
        </p:nvSpPr>
        <p:spPr>
          <a:xfrm>
            <a:off x="566928" y="1820672"/>
            <a:ext cx="5971397" cy="633984"/>
          </a:xfrm>
          <a:prstGeom prst="rect">
            <a:avLst/>
          </a:prstGeom>
          <a:noFill/>
        </p:spPr>
        <p:txBody>
          <a:bodyPr wrap="square" anchor="t"/>
          <a:lstStyle/>
          <a:p>
            <a:pPr algn="l">
              <a:defRPr sz="1300" b="0">
                <a:solidFill>
                  <a:srgbClr val="AEB9CB"/>
                </a:solidFill>
                <a:latin typeface="Calibri"/>
              </a:defRPr>
            </a:pPr>
            <a:r>
              <a:t>El autoinforme es retrospectivo, escaso y sesgado por el mismo estado que intenta capturar. La señal existe a nivel fisiológico. Simplemente no se ha leído.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1261241"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03  /  29</a:t>
            </a:r>
          </a:p>
        </p:txBody>
      </p:sp>
      <p:sp>
        <p:nvSpPr>
          <p:cNvPr id="10" name="TextBox 9"/>
          <p:cNvSpPr txBox="1"/>
          <p:nvPr/>
        </p:nvSpPr>
        <p:spPr>
          <a:xfrm>
            <a:off x="566928" y="640080"/>
            <a:ext cx="11058143" cy="201168"/>
          </a:xfrm>
          <a:prstGeom prst="rect">
            <a:avLst/>
          </a:prstGeom>
          <a:noFill/>
        </p:spPr>
        <p:txBody>
          <a:bodyPr wrap="square" anchor="t"/>
          <a:lstStyle/>
          <a:p>
            <a:pPr algn="l">
              <a:defRPr sz="1000" b="1">
                <a:solidFill>
                  <a:srgbClr val="8794AB"/>
                </a:solidFill>
                <a:latin typeface="Calibri"/>
              </a:defRPr>
            </a:pPr>
            <a:r>
              <a:t>LA CATEGORÍA</a:t>
            </a:r>
          </a:p>
        </p:txBody>
      </p:sp>
      <p:sp>
        <p:nvSpPr>
          <p:cNvPr id="11" name="TextBox 10"/>
          <p:cNvSpPr txBox="1"/>
          <p:nvPr/>
        </p:nvSpPr>
        <p:spPr>
          <a:xfrm>
            <a:off x="566928" y="877824"/>
            <a:ext cx="11058143" cy="544576"/>
          </a:xfrm>
          <a:prstGeom prst="rect">
            <a:avLst/>
          </a:prstGeom>
          <a:noFill/>
        </p:spPr>
        <p:txBody>
          <a:bodyPr wrap="square" anchor="t"/>
          <a:lstStyle/>
          <a:p>
            <a:pPr algn="l">
              <a:defRPr sz="2800" b="1">
                <a:solidFill>
                  <a:srgbClr val="F3F6FB"/>
                </a:solidFill>
                <a:latin typeface="Calibri"/>
              </a:defRPr>
            </a:pPr>
            <a:r>
              <a:t>Hoy te dan un diario, un diagnóstico o una fuga de datos.</a:t>
            </a:r>
          </a:p>
        </p:txBody>
      </p:sp>
      <p:sp>
        <p:nvSpPr>
          <p:cNvPr id="12" name="Rectangle 11"/>
          <p:cNvSpPr/>
          <p:nvPr/>
        </p:nvSpPr>
        <p:spPr>
          <a:xfrm>
            <a:off x="566928" y="1513840"/>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1715007"/>
            <a:ext cx="11058143" cy="384048"/>
          </a:xfrm>
          <a:prstGeom prst="rect">
            <a:avLst/>
          </a:prstGeom>
          <a:solidFill>
            <a:srgbClr val="1D27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80" y="1751584"/>
            <a:ext cx="3576319" cy="329184"/>
          </a:xfrm>
          <a:prstGeom prst="rect">
            <a:avLst/>
          </a:prstGeom>
          <a:noFill/>
        </p:spPr>
        <p:txBody>
          <a:bodyPr wrap="square" anchor="t"/>
          <a:lstStyle/>
          <a:p>
            <a:pPr algn="l">
              <a:defRPr sz="900" b="1">
                <a:solidFill>
                  <a:srgbClr val="8794AB"/>
                </a:solidFill>
                <a:latin typeface="Calibri"/>
              </a:defRPr>
            </a:pPr>
            <a:r>
              <a:t>ENFOQUE</a:t>
            </a:r>
          </a:p>
        </p:txBody>
      </p:sp>
      <p:sp>
        <p:nvSpPr>
          <p:cNvPr id="15" name="TextBox 14"/>
          <p:cNvSpPr txBox="1"/>
          <p:nvPr/>
        </p:nvSpPr>
        <p:spPr>
          <a:xfrm>
            <a:off x="4326127" y="1751584"/>
            <a:ext cx="3576319" cy="329184"/>
          </a:xfrm>
          <a:prstGeom prst="rect">
            <a:avLst/>
          </a:prstGeom>
          <a:noFill/>
        </p:spPr>
        <p:txBody>
          <a:bodyPr wrap="square" anchor="t"/>
          <a:lstStyle/>
          <a:p>
            <a:pPr algn="l">
              <a:defRPr sz="900" b="1">
                <a:solidFill>
                  <a:srgbClr val="8794AB"/>
                </a:solidFill>
                <a:latin typeface="Calibri"/>
              </a:defRPr>
            </a:pPr>
            <a:r>
              <a:t>QUÉ HACE</a:t>
            </a:r>
          </a:p>
        </p:txBody>
      </p:sp>
      <p:sp>
        <p:nvSpPr>
          <p:cNvPr id="16" name="TextBox 15"/>
          <p:cNvSpPr txBox="1"/>
          <p:nvPr/>
        </p:nvSpPr>
        <p:spPr>
          <a:xfrm>
            <a:off x="8012175" y="1751584"/>
            <a:ext cx="3576319" cy="329184"/>
          </a:xfrm>
          <a:prstGeom prst="rect">
            <a:avLst/>
          </a:prstGeom>
          <a:noFill/>
        </p:spPr>
        <p:txBody>
          <a:bodyPr wrap="square" anchor="t"/>
          <a:lstStyle/>
          <a:p>
            <a:pPr algn="l">
              <a:defRPr sz="900" b="1">
                <a:solidFill>
                  <a:srgbClr val="8794AB"/>
                </a:solidFill>
                <a:latin typeface="Calibri"/>
              </a:defRPr>
            </a:pPr>
            <a:r>
              <a:t>QUÉ PIERDE LA PERSONA</a:t>
            </a:r>
          </a:p>
        </p:txBody>
      </p:sp>
      <p:sp>
        <p:nvSpPr>
          <p:cNvPr id="17" name="Rectangle 16"/>
          <p:cNvSpPr/>
          <p:nvPr/>
        </p:nvSpPr>
        <p:spPr>
          <a:xfrm>
            <a:off x="566928" y="2085340"/>
            <a:ext cx="11058143" cy="13716"/>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66928" y="2473960"/>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2135632"/>
            <a:ext cx="3576319" cy="329184"/>
          </a:xfrm>
          <a:prstGeom prst="rect">
            <a:avLst/>
          </a:prstGeom>
          <a:noFill/>
        </p:spPr>
        <p:txBody>
          <a:bodyPr wrap="square" anchor="t"/>
          <a:lstStyle/>
          <a:p>
            <a:pPr algn="l">
              <a:defRPr sz="1000" b="0">
                <a:solidFill>
                  <a:srgbClr val="F3F6FB"/>
                </a:solidFill>
                <a:latin typeface="Calibri"/>
              </a:defRPr>
            </a:pPr>
            <a:r>
              <a:t>Apps de diario</a:t>
            </a:r>
          </a:p>
        </p:txBody>
      </p:sp>
      <p:sp>
        <p:nvSpPr>
          <p:cNvPr id="20" name="TextBox 19"/>
          <p:cNvSpPr txBox="1"/>
          <p:nvPr/>
        </p:nvSpPr>
        <p:spPr>
          <a:xfrm>
            <a:off x="4326127" y="2135632"/>
            <a:ext cx="3576319" cy="329184"/>
          </a:xfrm>
          <a:prstGeom prst="rect">
            <a:avLst/>
          </a:prstGeom>
          <a:noFill/>
        </p:spPr>
        <p:txBody>
          <a:bodyPr wrap="square" anchor="t"/>
          <a:lstStyle/>
          <a:p>
            <a:pPr algn="l">
              <a:defRPr sz="1000" b="0">
                <a:solidFill>
                  <a:srgbClr val="AEB9CB"/>
                </a:solidFill>
                <a:latin typeface="Calibri"/>
              </a:defRPr>
            </a:pPr>
            <a:r>
              <a:t>Escribes cómo te sientes y te muestra lo que escribiste</a:t>
            </a:r>
          </a:p>
        </p:txBody>
      </p:sp>
      <p:sp>
        <p:nvSpPr>
          <p:cNvPr id="21" name="TextBox 20"/>
          <p:cNvSpPr txBox="1"/>
          <p:nvPr/>
        </p:nvSpPr>
        <p:spPr>
          <a:xfrm>
            <a:off x="8012175" y="2135632"/>
            <a:ext cx="3576319" cy="329184"/>
          </a:xfrm>
          <a:prstGeom prst="rect">
            <a:avLst/>
          </a:prstGeom>
          <a:noFill/>
        </p:spPr>
        <p:txBody>
          <a:bodyPr wrap="square" anchor="t"/>
          <a:lstStyle/>
          <a:p>
            <a:pPr algn="l">
              <a:defRPr sz="1000" b="0">
                <a:solidFill>
                  <a:srgbClr val="AEB9CB"/>
                </a:solidFill>
                <a:latin typeface="Calibri"/>
              </a:defRPr>
            </a:pPr>
            <a:r>
              <a:t>Señal. Lo aportas todo y no recibes nada a cambio como conocimiento</a:t>
            </a:r>
          </a:p>
        </p:txBody>
      </p:sp>
      <p:sp>
        <p:nvSpPr>
          <p:cNvPr id="22" name="Rectangle 21"/>
          <p:cNvSpPr/>
          <p:nvPr/>
        </p:nvSpPr>
        <p:spPr>
          <a:xfrm>
            <a:off x="566928" y="2483104"/>
            <a:ext cx="11058143" cy="384048"/>
          </a:xfrm>
          <a:prstGeom prst="rect">
            <a:avLst/>
          </a:prstGeom>
          <a:solidFill>
            <a:srgbClr val="151E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66928" y="2858008"/>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 y="2519680"/>
            <a:ext cx="3576319" cy="329184"/>
          </a:xfrm>
          <a:prstGeom prst="rect">
            <a:avLst/>
          </a:prstGeom>
          <a:noFill/>
        </p:spPr>
        <p:txBody>
          <a:bodyPr wrap="square" anchor="t"/>
          <a:lstStyle/>
          <a:p>
            <a:pPr algn="l">
              <a:defRPr sz="1000" b="0">
                <a:solidFill>
                  <a:srgbClr val="F3F6FB"/>
                </a:solidFill>
                <a:latin typeface="Calibri"/>
              </a:defRPr>
            </a:pPr>
            <a:r>
              <a:t>Escalas clínicas</a:t>
            </a:r>
          </a:p>
        </p:txBody>
      </p:sp>
      <p:sp>
        <p:nvSpPr>
          <p:cNvPr id="25" name="TextBox 24"/>
          <p:cNvSpPr txBox="1"/>
          <p:nvPr/>
        </p:nvSpPr>
        <p:spPr>
          <a:xfrm>
            <a:off x="4326127" y="2519680"/>
            <a:ext cx="3576319" cy="329184"/>
          </a:xfrm>
          <a:prstGeom prst="rect">
            <a:avLst/>
          </a:prstGeom>
          <a:noFill/>
        </p:spPr>
        <p:txBody>
          <a:bodyPr wrap="square" anchor="t"/>
          <a:lstStyle/>
          <a:p>
            <a:pPr algn="l">
              <a:defRPr sz="1000" b="0">
                <a:solidFill>
                  <a:srgbClr val="AEB9CB"/>
                </a:solidFill>
                <a:latin typeface="Calibri"/>
              </a:defRPr>
            </a:pPr>
            <a:r>
              <a:t>Te entrega una puntuación de depresión sin ningún clínico detrás</a:t>
            </a:r>
          </a:p>
        </p:txBody>
      </p:sp>
      <p:sp>
        <p:nvSpPr>
          <p:cNvPr id="26" name="TextBox 25"/>
          <p:cNvSpPr txBox="1"/>
          <p:nvPr/>
        </p:nvSpPr>
        <p:spPr>
          <a:xfrm>
            <a:off x="8012175" y="2519680"/>
            <a:ext cx="3576319" cy="329184"/>
          </a:xfrm>
          <a:prstGeom prst="rect">
            <a:avLst/>
          </a:prstGeom>
          <a:noFill/>
        </p:spPr>
        <p:txBody>
          <a:bodyPr wrap="square" anchor="t"/>
          <a:lstStyle/>
          <a:p>
            <a:pPr algn="l">
              <a:defRPr sz="1000" b="0">
                <a:solidFill>
                  <a:srgbClr val="AEB9CB"/>
                </a:solidFill>
                <a:latin typeface="Calibri"/>
              </a:defRPr>
            </a:pPr>
            <a:r>
              <a:t>Seguridad. Una mala semana se convierte en identidad</a:t>
            </a:r>
          </a:p>
        </p:txBody>
      </p:sp>
      <p:sp>
        <p:nvSpPr>
          <p:cNvPr id="27" name="Rectangle 26"/>
          <p:cNvSpPr/>
          <p:nvPr/>
        </p:nvSpPr>
        <p:spPr>
          <a:xfrm>
            <a:off x="566928" y="3242056"/>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80" y="2903728"/>
            <a:ext cx="3576319" cy="329184"/>
          </a:xfrm>
          <a:prstGeom prst="rect">
            <a:avLst/>
          </a:prstGeom>
          <a:noFill/>
        </p:spPr>
        <p:txBody>
          <a:bodyPr wrap="square" anchor="t"/>
          <a:lstStyle/>
          <a:p>
            <a:pPr algn="l">
              <a:defRPr sz="1000" b="0">
                <a:solidFill>
                  <a:srgbClr val="F3F6FB"/>
                </a:solidFill>
                <a:latin typeface="Calibri"/>
              </a:defRPr>
            </a:pPr>
            <a:r>
              <a:t>Bienestar con IA en la nube</a:t>
            </a:r>
          </a:p>
        </p:txBody>
      </p:sp>
      <p:sp>
        <p:nvSpPr>
          <p:cNvPr id="29" name="TextBox 28"/>
          <p:cNvSpPr txBox="1"/>
          <p:nvPr/>
        </p:nvSpPr>
        <p:spPr>
          <a:xfrm>
            <a:off x="4326127" y="2903728"/>
            <a:ext cx="3576319" cy="329184"/>
          </a:xfrm>
          <a:prstGeom prst="rect">
            <a:avLst/>
          </a:prstGeom>
          <a:noFill/>
        </p:spPr>
        <p:txBody>
          <a:bodyPr wrap="square" anchor="t"/>
          <a:lstStyle/>
          <a:p>
            <a:pPr algn="l">
              <a:defRPr sz="1000" b="0">
                <a:solidFill>
                  <a:srgbClr val="AEB9CB"/>
                </a:solidFill>
                <a:latin typeface="Calibri"/>
              </a:defRPr>
            </a:pPr>
            <a:r>
              <a:t>Sube voz, rostro y ritmo cardíaco a cambio de una promesa</a:t>
            </a:r>
          </a:p>
        </p:txBody>
      </p:sp>
      <p:sp>
        <p:nvSpPr>
          <p:cNvPr id="30" name="TextBox 29"/>
          <p:cNvSpPr txBox="1"/>
          <p:nvPr/>
        </p:nvSpPr>
        <p:spPr>
          <a:xfrm>
            <a:off x="8012175" y="2903728"/>
            <a:ext cx="3576319" cy="329184"/>
          </a:xfrm>
          <a:prstGeom prst="rect">
            <a:avLst/>
          </a:prstGeom>
          <a:noFill/>
        </p:spPr>
        <p:txBody>
          <a:bodyPr wrap="square" anchor="t"/>
          <a:lstStyle/>
          <a:p>
            <a:pPr algn="l">
              <a:defRPr sz="1000" b="0">
                <a:solidFill>
                  <a:srgbClr val="AEB9CB"/>
                </a:solidFill>
                <a:latin typeface="Calibri"/>
              </a:defRPr>
            </a:pPr>
            <a:r>
              <a:t>Soberanía. Máxima exposición, mínima verificabilidad</a:t>
            </a:r>
          </a:p>
        </p:txBody>
      </p:sp>
      <p:sp>
        <p:nvSpPr>
          <p:cNvPr id="31" name="TextBox 30"/>
          <p:cNvSpPr txBox="1"/>
          <p:nvPr/>
        </p:nvSpPr>
        <p:spPr>
          <a:xfrm>
            <a:off x="566928" y="3360928"/>
            <a:ext cx="11058143" cy="329184"/>
          </a:xfrm>
          <a:prstGeom prst="rect">
            <a:avLst/>
          </a:prstGeom>
          <a:noFill/>
        </p:spPr>
        <p:txBody>
          <a:bodyPr wrap="square" anchor="t"/>
          <a:lstStyle/>
          <a:p>
            <a:pPr algn="l">
              <a:defRPr sz="1100" b="0">
                <a:solidFill>
                  <a:srgbClr val="8794AB"/>
                </a:solidFill>
                <a:latin typeface="Calibri"/>
              </a:defRPr>
            </a:pPr>
            <a:r>
              <a:t>Las tres ramas fallan de forma distinta, y por eso ninguna se ha quedado con la categoría.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1681655"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04  /  29</a:t>
            </a:r>
          </a:p>
        </p:txBody>
      </p:sp>
      <p:sp>
        <p:nvSpPr>
          <p:cNvPr id="10" name="TextBox 9"/>
          <p:cNvSpPr txBox="1"/>
          <p:nvPr/>
        </p:nvSpPr>
        <p:spPr>
          <a:xfrm>
            <a:off x="566928" y="640080"/>
            <a:ext cx="11058143" cy="942848"/>
          </a:xfrm>
          <a:prstGeom prst="rect">
            <a:avLst/>
          </a:prstGeom>
          <a:noFill/>
        </p:spPr>
        <p:txBody>
          <a:bodyPr wrap="square" anchor="t"/>
          <a:lstStyle/>
          <a:p>
            <a:pPr algn="l">
              <a:defRPr sz="2800" b="1">
                <a:solidFill>
                  <a:srgbClr val="F3F6FB"/>
                </a:solidFill>
                <a:latin typeface="Calibri"/>
              </a:defRPr>
            </a:pPr>
            <a:r>
              <a:t>Los datos más íntimos de una persona son los que se recopilan con más ligereza.</a:t>
            </a:r>
          </a:p>
        </p:txBody>
      </p:sp>
      <p:sp>
        <p:nvSpPr>
          <p:cNvPr id="11" name="Rectangle 10"/>
          <p:cNvSpPr/>
          <p:nvPr/>
        </p:nvSpPr>
        <p:spPr>
          <a:xfrm>
            <a:off x="566928" y="1674368"/>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1820672"/>
            <a:ext cx="11058143" cy="731520"/>
          </a:xfrm>
          <a:prstGeom prst="rect">
            <a:avLst/>
          </a:prstGeom>
          <a:noFill/>
        </p:spPr>
        <p:txBody>
          <a:bodyPr wrap="square" anchor="t"/>
          <a:lstStyle/>
          <a:p>
            <a:pPr algn="l">
              <a:defRPr sz="1500" b="0">
                <a:solidFill>
                  <a:srgbClr val="AEB9CB"/>
                </a:solidFill>
                <a:latin typeface="Calibri"/>
              </a:defRPr>
            </a:pPr>
            <a:r>
              <a:t>Voz. Rostro. Ritmo cardíaco. Sueño. Ánimo. En esta categoría la arquitectura habitual es subir las cinco y pedir que se confíe en la política de privacidad. Nos tomamos en serio tu privacidad es gratis decirlo e imposible de comprobar.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2102068"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05  /  29</a:t>
            </a:r>
          </a:p>
        </p:txBody>
      </p:sp>
      <p:sp>
        <p:nvSpPr>
          <p:cNvPr id="10" name="TextBox 9"/>
          <p:cNvSpPr txBox="1"/>
          <p:nvPr/>
        </p:nvSpPr>
        <p:spPr>
          <a:xfrm>
            <a:off x="566928" y="640080"/>
            <a:ext cx="11058143" cy="201168"/>
          </a:xfrm>
          <a:prstGeom prst="rect">
            <a:avLst/>
          </a:prstGeom>
          <a:noFill/>
        </p:spPr>
        <p:txBody>
          <a:bodyPr wrap="square" anchor="t"/>
          <a:lstStyle/>
          <a:p>
            <a:pPr algn="l">
              <a:defRPr sz="1000" b="1">
                <a:solidFill>
                  <a:srgbClr val="8794AB"/>
                </a:solidFill>
                <a:latin typeface="Calibri"/>
              </a:defRPr>
            </a:pPr>
            <a:r>
              <a:t>POR QUÉ AHORA</a:t>
            </a:r>
          </a:p>
        </p:txBody>
      </p:sp>
      <p:sp>
        <p:nvSpPr>
          <p:cNvPr id="11" name="TextBox 10"/>
          <p:cNvSpPr txBox="1"/>
          <p:nvPr/>
        </p:nvSpPr>
        <p:spPr>
          <a:xfrm>
            <a:off x="566928" y="877824"/>
            <a:ext cx="11058143" cy="942848"/>
          </a:xfrm>
          <a:prstGeom prst="rect">
            <a:avLst/>
          </a:prstGeom>
          <a:noFill/>
        </p:spPr>
        <p:txBody>
          <a:bodyPr wrap="square" anchor="t"/>
          <a:lstStyle/>
          <a:p>
            <a:pPr algn="l">
              <a:defRPr sz="2800" b="1">
                <a:solidFill>
                  <a:srgbClr val="F3F6FB"/>
                </a:solidFill>
                <a:latin typeface="Calibri"/>
              </a:defRPr>
            </a:pPr>
            <a:r>
              <a:t>Cuatro cosas se volvieron ciertas a la vez, y ninguna lo era hace cinco años.</a:t>
            </a:r>
          </a:p>
        </p:txBody>
      </p:sp>
      <p:sp>
        <p:nvSpPr>
          <p:cNvPr id="12" name="Rounded Rectangle 11"/>
          <p:cNvSpPr/>
          <p:nvPr/>
        </p:nvSpPr>
        <p:spPr>
          <a:xfrm>
            <a:off x="566928" y="1966976"/>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731520" y="2094992"/>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31520" y="2186432"/>
            <a:ext cx="2325623" cy="329184"/>
          </a:xfrm>
          <a:prstGeom prst="rect">
            <a:avLst/>
          </a:prstGeom>
          <a:noFill/>
        </p:spPr>
        <p:txBody>
          <a:bodyPr wrap="square" anchor="t"/>
          <a:lstStyle/>
          <a:p>
            <a:pPr algn="l">
              <a:defRPr sz="1300" b="1">
                <a:solidFill>
                  <a:srgbClr val="F3F6FB"/>
                </a:solidFill>
                <a:latin typeface="Calibri"/>
              </a:defRPr>
            </a:pPr>
            <a:r>
              <a:t>Madurez de los sensores</a:t>
            </a:r>
          </a:p>
        </p:txBody>
      </p:sp>
      <p:sp>
        <p:nvSpPr>
          <p:cNvPr id="15" name="TextBox 14"/>
          <p:cNvSpPr txBox="1"/>
          <p:nvPr/>
        </p:nvSpPr>
        <p:spPr>
          <a:xfrm>
            <a:off x="731520" y="2552192"/>
            <a:ext cx="2325623" cy="1655063"/>
          </a:xfrm>
          <a:prstGeom prst="rect">
            <a:avLst/>
          </a:prstGeom>
          <a:noFill/>
        </p:spPr>
        <p:txBody>
          <a:bodyPr wrap="square" anchor="t"/>
          <a:lstStyle/>
          <a:p>
            <a:pPr algn="l">
              <a:defRPr sz="1100" b="0">
                <a:solidFill>
                  <a:srgbClr val="8794AB"/>
                </a:solidFill>
                <a:latin typeface="Calibri"/>
              </a:defRPr>
            </a:pPr>
            <a:r>
              <a:t>Frecuencia cardíaca, VFC, frecuencia respiratoria, temperatura de muñeca, fases del sueño, oxígeno en sangre y VO2 max, de forma continua, en la muñeca.</a:t>
            </a:r>
          </a:p>
        </p:txBody>
      </p:sp>
      <p:sp>
        <p:nvSpPr>
          <p:cNvPr id="16" name="Rounded Rectangle 15"/>
          <p:cNvSpPr/>
          <p:nvPr/>
        </p:nvSpPr>
        <p:spPr>
          <a:xfrm>
            <a:off x="3368039" y="1966976"/>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3532631" y="2094992"/>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532631" y="2186432"/>
            <a:ext cx="2325623" cy="329184"/>
          </a:xfrm>
          <a:prstGeom prst="rect">
            <a:avLst/>
          </a:prstGeom>
          <a:noFill/>
        </p:spPr>
        <p:txBody>
          <a:bodyPr wrap="square" anchor="t"/>
          <a:lstStyle/>
          <a:p>
            <a:pPr algn="l">
              <a:defRPr sz="1300" b="1">
                <a:solidFill>
                  <a:srgbClr val="F3F6FB"/>
                </a:solidFill>
                <a:latin typeface="Calibri"/>
              </a:defRPr>
            </a:pPr>
            <a:r>
              <a:t>Inferencia en el dispositivo</a:t>
            </a:r>
          </a:p>
        </p:txBody>
      </p:sp>
      <p:sp>
        <p:nvSpPr>
          <p:cNvPr id="19" name="TextBox 18"/>
          <p:cNvSpPr txBox="1"/>
          <p:nvPr/>
        </p:nvSpPr>
        <p:spPr>
          <a:xfrm>
            <a:off x="3532631" y="2552192"/>
            <a:ext cx="2325623" cy="1655063"/>
          </a:xfrm>
          <a:prstGeom prst="rect">
            <a:avLst/>
          </a:prstGeom>
          <a:noFill/>
        </p:spPr>
        <p:txBody>
          <a:bodyPr wrap="square" anchor="t"/>
          <a:lstStyle/>
          <a:p>
            <a:pPr algn="l">
              <a:defRPr sz="1100" b="0">
                <a:solidFill>
                  <a:srgbClr val="8794AB"/>
                </a:solidFill>
                <a:latin typeface="Calibri"/>
              </a:defRPr>
            </a:pPr>
            <a:r>
              <a:t>El Neural Engine ejecuta modelos cuantizados con un costo energético despreciable. Lo que en 2019 exigía un servidor ahora corre sin conexión en un bolsillo.</a:t>
            </a:r>
          </a:p>
        </p:txBody>
      </p:sp>
      <p:sp>
        <p:nvSpPr>
          <p:cNvPr id="20" name="Rounded Rectangle 19"/>
          <p:cNvSpPr/>
          <p:nvPr/>
        </p:nvSpPr>
        <p:spPr>
          <a:xfrm>
            <a:off x="6169151" y="1966976"/>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333743" y="2094992"/>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33743" y="2186432"/>
            <a:ext cx="2325623" cy="329184"/>
          </a:xfrm>
          <a:prstGeom prst="rect">
            <a:avLst/>
          </a:prstGeom>
          <a:noFill/>
        </p:spPr>
        <p:txBody>
          <a:bodyPr wrap="square" anchor="t"/>
          <a:lstStyle/>
          <a:p>
            <a:pPr algn="l">
              <a:defRPr sz="1300" b="1">
                <a:solidFill>
                  <a:srgbClr val="F3F6FB"/>
                </a:solidFill>
                <a:latin typeface="Calibri"/>
              </a:defRPr>
            </a:pPr>
            <a:r>
              <a:t>Amplitud de HealthKit</a:t>
            </a:r>
          </a:p>
        </p:txBody>
      </p:sp>
      <p:sp>
        <p:nvSpPr>
          <p:cNvPr id="23" name="TextBox 22"/>
          <p:cNvSpPr txBox="1"/>
          <p:nvPr/>
        </p:nvSpPr>
        <p:spPr>
          <a:xfrm>
            <a:off x="6333743" y="2552192"/>
            <a:ext cx="2325623" cy="1655063"/>
          </a:xfrm>
          <a:prstGeom prst="rect">
            <a:avLst/>
          </a:prstGeom>
          <a:noFill/>
        </p:spPr>
        <p:txBody>
          <a:bodyPr wrap="square" anchor="t"/>
          <a:lstStyle/>
          <a:p>
            <a:pPr algn="l">
              <a:defRPr sz="1100" b="0">
                <a:solidFill>
                  <a:srgbClr val="8794AB"/>
                </a:solidFill>
                <a:latin typeface="Calibri"/>
              </a:defRPr>
            </a:pPr>
            <a:r>
              <a:t>Apple ya hizo la agregación, la normalización y los permisos. Un registro longitudinal con consentimiento granular y revocable, sin infraestructura de ingesta que construir.</a:t>
            </a:r>
          </a:p>
        </p:txBody>
      </p:sp>
      <p:sp>
        <p:nvSpPr>
          <p:cNvPr id="24" name="Rounded Rectangle 23"/>
          <p:cNvSpPr/>
          <p:nvPr/>
        </p:nvSpPr>
        <p:spPr>
          <a:xfrm>
            <a:off x="8970263" y="1966976"/>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134855" y="2094992"/>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134855" y="2186432"/>
            <a:ext cx="2325623" cy="329184"/>
          </a:xfrm>
          <a:prstGeom prst="rect">
            <a:avLst/>
          </a:prstGeom>
          <a:noFill/>
        </p:spPr>
        <p:txBody>
          <a:bodyPr wrap="square" anchor="t"/>
          <a:lstStyle/>
          <a:p>
            <a:pPr algn="l">
              <a:defRPr sz="1300" b="1">
                <a:solidFill>
                  <a:srgbClr val="F3F6FB"/>
                </a:solidFill>
                <a:latin typeface="Calibri"/>
              </a:defRPr>
            </a:pPr>
            <a:r>
              <a:t>Una prima por la privacidad</a:t>
            </a:r>
          </a:p>
        </p:txBody>
      </p:sp>
      <p:sp>
        <p:nvSpPr>
          <p:cNvPr id="27" name="TextBox 26"/>
          <p:cNvSpPr txBox="1"/>
          <p:nvPr/>
        </p:nvSpPr>
        <p:spPr>
          <a:xfrm>
            <a:off x="9134855" y="2552192"/>
            <a:ext cx="2325623" cy="1655063"/>
          </a:xfrm>
          <a:prstGeom prst="rect">
            <a:avLst/>
          </a:prstGeom>
          <a:noFill/>
        </p:spPr>
        <p:txBody>
          <a:bodyPr wrap="square" anchor="t"/>
          <a:lstStyle/>
          <a:p>
            <a:pPr algn="l">
              <a:defRPr sz="1100" b="0">
                <a:solidFill>
                  <a:srgbClr val="8794AB"/>
                </a:solidFill>
                <a:latin typeface="Calibri"/>
              </a:defRPr>
            </a:pPr>
            <a:r>
              <a:t>La privacidad pasó de ser una casilla de cumplimiento a un motivo para elegir una app frente a otra, sobre todo en salud mental.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2522482"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06  /  29</a:t>
            </a:r>
          </a:p>
        </p:txBody>
      </p:sp>
      <p:sp>
        <p:nvSpPr>
          <p:cNvPr id="10" name="TextBox 9"/>
          <p:cNvSpPr txBox="1"/>
          <p:nvPr/>
        </p:nvSpPr>
        <p:spPr>
          <a:xfrm>
            <a:off x="566928" y="640080"/>
            <a:ext cx="11058143" cy="942848"/>
          </a:xfrm>
          <a:prstGeom prst="rect">
            <a:avLst/>
          </a:prstGeom>
          <a:noFill/>
        </p:spPr>
        <p:txBody>
          <a:bodyPr wrap="square" anchor="t"/>
          <a:lstStyle/>
          <a:p>
            <a:pPr algn="l">
              <a:defRPr sz="2800" b="1">
                <a:solidFill>
                  <a:srgbClr val="F3F6FB"/>
                </a:solidFill>
                <a:latin typeface="Calibri"/>
              </a:defRPr>
            </a:pPr>
            <a:r>
              <a:t>Tu cuerpo ya lo sabe. El trabajo es estimar con honestidad y acompañar, no diagnosticar.</a:t>
            </a:r>
          </a:p>
        </p:txBody>
      </p:sp>
      <p:sp>
        <p:nvSpPr>
          <p:cNvPr id="11" name="Rectangle 10"/>
          <p:cNvSpPr/>
          <p:nvPr/>
        </p:nvSpPr>
        <p:spPr>
          <a:xfrm>
            <a:off x="566928" y="1674368"/>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1820672"/>
            <a:ext cx="11058143" cy="731520"/>
          </a:xfrm>
          <a:prstGeom prst="rect">
            <a:avLst/>
          </a:prstGeom>
          <a:noFill/>
        </p:spPr>
        <p:txBody>
          <a:bodyPr wrap="square" anchor="t"/>
          <a:lstStyle/>
          <a:p>
            <a:pPr algn="l">
              <a:defRPr sz="1500" b="0">
                <a:solidFill>
                  <a:srgbClr val="AEB9CB"/>
                </a:solidFill>
                <a:latin typeface="Calibri"/>
              </a:defRPr>
            </a:pPr>
            <a:r>
              <a:t>Todo intento honesto de leer el afecto desde un dispositivo se topa con el mismo muro. La señal es real, ruidosa, individual y está llena de factores de confusión. Subir escaleras corriendo y una respuesta de pánico comparten firma cardiovascular. El sector responde exagerando o rindiéndose y publicando un diario.</a:t>
            </a:r>
          </a:p>
        </p:txBody>
      </p:sp>
      <p:sp>
        <p:nvSpPr>
          <p:cNvPr id="13" name="TextBox 12"/>
          <p:cNvSpPr txBox="1"/>
          <p:nvPr/>
        </p:nvSpPr>
        <p:spPr>
          <a:xfrm>
            <a:off x="566928" y="2643632"/>
            <a:ext cx="11058143" cy="633984"/>
          </a:xfrm>
          <a:prstGeom prst="rect">
            <a:avLst/>
          </a:prstGeom>
          <a:noFill/>
        </p:spPr>
        <p:txBody>
          <a:bodyPr wrap="square" anchor="t"/>
          <a:lstStyle/>
          <a:p>
            <a:pPr algn="l">
              <a:defRPr sz="1300" b="0">
                <a:solidFill>
                  <a:srgbClr val="AEB9CB"/>
                </a:solidFill>
                <a:latin typeface="Calibri"/>
              </a:defRPr>
            </a:pPr>
            <a:r>
              <a:t>Hay una tercera respuesta. Decir qué crees que está pasando. Decir cuánta certeza tienes, y por qué. Nombrar cada señal que contribuyó y cada una que faltó. Y después ir a algún sitio con la persona en lugar de dejarla con un número en la mano. La estimación es el principio del camino, no el producto.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2942896"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07  /  29</a:t>
            </a:r>
          </a:p>
        </p:txBody>
      </p:sp>
      <p:sp>
        <p:nvSpPr>
          <p:cNvPr id="10" name="TextBox 9"/>
          <p:cNvSpPr txBox="1"/>
          <p:nvPr/>
        </p:nvSpPr>
        <p:spPr>
          <a:xfrm>
            <a:off x="566928" y="640080"/>
            <a:ext cx="11058143" cy="201168"/>
          </a:xfrm>
          <a:prstGeom prst="rect">
            <a:avLst/>
          </a:prstGeom>
          <a:noFill/>
        </p:spPr>
        <p:txBody>
          <a:bodyPr wrap="square" anchor="t"/>
          <a:lstStyle/>
          <a:p>
            <a:pPr algn="l">
              <a:defRPr sz="1000" b="1">
                <a:solidFill>
                  <a:srgbClr val="8794AB"/>
                </a:solidFill>
                <a:latin typeface="Calibri"/>
              </a:defRPr>
            </a:pPr>
            <a:r>
              <a:t>EL PRODUCTO</a:t>
            </a:r>
          </a:p>
        </p:txBody>
      </p:sp>
      <p:sp>
        <p:nvSpPr>
          <p:cNvPr id="11" name="TextBox 10"/>
          <p:cNvSpPr txBox="1"/>
          <p:nvPr/>
        </p:nvSpPr>
        <p:spPr>
          <a:xfrm>
            <a:off x="566928" y="877824"/>
            <a:ext cx="11058143" cy="544576"/>
          </a:xfrm>
          <a:prstGeom prst="rect">
            <a:avLst/>
          </a:prstGeom>
          <a:noFill/>
        </p:spPr>
        <p:txBody>
          <a:bodyPr wrap="square" anchor="t"/>
          <a:lstStyle/>
          <a:p>
            <a:pPr algn="l">
              <a:defRPr sz="2800" b="1">
                <a:solidFill>
                  <a:srgbClr val="F3F6FB"/>
                </a:solidFill>
                <a:latin typeface="Calibri"/>
              </a:defRPr>
            </a:pPr>
            <a:r>
              <a:t>Cuatro movimientos: percibir, estimar, elegir, ser acompañado.</a:t>
            </a:r>
          </a:p>
        </p:txBody>
      </p:sp>
      <p:sp>
        <p:nvSpPr>
          <p:cNvPr id="12" name="Rectangle 11"/>
          <p:cNvSpPr/>
          <p:nvPr/>
        </p:nvSpPr>
        <p:spPr>
          <a:xfrm>
            <a:off x="566928" y="1513840"/>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dgm-four-moves.png"/>
          <p:cNvPicPr>
            <a:picLocks noChangeAspect="1"/>
          </p:cNvPicPr>
          <p:nvPr/>
        </p:nvPicPr>
        <p:blipFill>
          <a:blip r:embed="rId4"/>
          <a:stretch>
            <a:fillRect/>
          </a:stretch>
        </p:blipFill>
        <p:spPr>
          <a:xfrm>
            <a:off x="566928" y="1715007"/>
            <a:ext cx="11058143" cy="2571018"/>
          </a:xfrm>
          <a:prstGeom prst="rect">
            <a:avLst/>
          </a:prstGeom>
        </p:spPr>
      </p:pic>
      <p:sp>
        <p:nvSpPr>
          <p:cNvPr id="14" name="Rounded Rectangle 13"/>
          <p:cNvSpPr/>
          <p:nvPr/>
        </p:nvSpPr>
        <p:spPr>
          <a:xfrm>
            <a:off x="566928" y="4432330"/>
            <a:ext cx="960120" cy="237744"/>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4441474"/>
            <a:ext cx="960120" cy="219456"/>
          </a:xfrm>
          <a:prstGeom prst="rect">
            <a:avLst/>
          </a:prstGeom>
          <a:noFill/>
        </p:spPr>
        <p:txBody>
          <a:bodyPr wrap="square" anchor="t"/>
          <a:lstStyle/>
          <a:p>
            <a:pPr algn="ctr">
              <a:defRPr sz="800" b="1">
                <a:solidFill>
                  <a:srgbClr val="A8C9B2"/>
                </a:solidFill>
                <a:latin typeface="Calibri"/>
              </a:defRPr>
            </a:pPr>
            <a:r>
              <a:t>Publicado</a:t>
            </a:r>
          </a:p>
        </p:txBody>
      </p:sp>
      <p:sp>
        <p:nvSpPr>
          <p:cNvPr id="16" name="TextBox 15"/>
          <p:cNvSpPr txBox="1"/>
          <p:nvPr/>
        </p:nvSpPr>
        <p:spPr>
          <a:xfrm>
            <a:off x="1645919" y="4414042"/>
            <a:ext cx="9979151" cy="329184"/>
          </a:xfrm>
          <a:prstGeom prst="rect">
            <a:avLst/>
          </a:prstGeom>
          <a:noFill/>
        </p:spPr>
        <p:txBody>
          <a:bodyPr wrap="square" anchor="t"/>
          <a:lstStyle/>
          <a:p>
            <a:pPr algn="l">
              <a:defRPr sz="1100" b="0">
                <a:solidFill>
                  <a:srgbClr val="8794AB"/>
                </a:solidFill>
                <a:latin typeface="Calibri"/>
              </a:defRPr>
            </a:pPr>
            <a:r>
              <a:t>Los cuatro movimientos funcionan hoy. Heurística siempre; CoreML con compuerta en iPhone cuando se cumplen las precondiciones. Fuentes: MOOD_ESTIMATION.md, PROJECT_STATUS.md.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3363310"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08  /  29</a:t>
            </a:r>
          </a:p>
        </p:txBody>
      </p:sp>
      <p:sp>
        <p:nvSpPr>
          <p:cNvPr id="10" name="TextBox 9"/>
          <p:cNvSpPr txBox="1"/>
          <p:nvPr/>
        </p:nvSpPr>
        <p:spPr>
          <a:xfrm>
            <a:off x="566928" y="640080"/>
            <a:ext cx="11058143" cy="544576"/>
          </a:xfrm>
          <a:prstGeom prst="rect">
            <a:avLst/>
          </a:prstGeom>
          <a:noFill/>
        </p:spPr>
        <p:txBody>
          <a:bodyPr wrap="square" anchor="t"/>
          <a:lstStyle/>
          <a:p>
            <a:pPr algn="l">
              <a:defRPr sz="2800" b="1">
                <a:solidFill>
                  <a:srgbClr val="F3F6FB"/>
                </a:solidFill>
                <a:latin typeface="Calibri"/>
              </a:defRPr>
            </a:pPr>
            <a:r>
              <a:t>Abres la app y ya tiene una opinión.</a:t>
            </a:r>
          </a:p>
        </p:txBody>
      </p:sp>
      <p:sp>
        <p:nvSpPr>
          <p:cNvPr id="11" name="Rectangle 10"/>
          <p:cNvSpPr/>
          <p:nvPr/>
        </p:nvSpPr>
        <p:spPr>
          <a:xfrm>
            <a:off x="566928" y="1276096"/>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794357" y="1422400"/>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794357" y="1477264"/>
            <a:ext cx="3284885" cy="201168"/>
          </a:xfrm>
          <a:prstGeom prst="rect">
            <a:avLst/>
          </a:prstGeom>
          <a:noFill/>
        </p:spPr>
        <p:txBody>
          <a:bodyPr wrap="square" anchor="t"/>
          <a:lstStyle/>
          <a:p>
            <a:pPr algn="l">
              <a:defRPr sz="1200" b="1">
                <a:solidFill>
                  <a:srgbClr val="F3F6FB"/>
                </a:solidFill>
                <a:latin typeface="Calibri"/>
              </a:defRPr>
            </a:pPr>
            <a:r>
              <a:t>Cadencia de inferencia adaptativa</a:t>
            </a:r>
          </a:p>
        </p:txBody>
      </p:sp>
      <p:sp>
        <p:nvSpPr>
          <p:cNvPr id="14" name="TextBox 13"/>
          <p:cNvSpPr txBox="1"/>
          <p:nvPr/>
        </p:nvSpPr>
        <p:spPr>
          <a:xfrm>
            <a:off x="10079243" y="1477264"/>
            <a:ext cx="1545828" cy="201168"/>
          </a:xfrm>
          <a:prstGeom prst="rect">
            <a:avLst/>
          </a:prstGeom>
          <a:noFill/>
        </p:spPr>
        <p:txBody>
          <a:bodyPr wrap="square" anchor="t"/>
          <a:lstStyle/>
          <a:p>
            <a:pPr algn="r">
              <a:defRPr sz="1200" b="1">
                <a:solidFill>
                  <a:srgbClr val="F5B942"/>
                </a:solidFill>
                <a:latin typeface="Calibri"/>
              </a:defRPr>
            </a:pPr>
            <a:r>
              <a:t>5 to 15 s</a:t>
            </a:r>
          </a:p>
        </p:txBody>
      </p:sp>
      <p:sp>
        <p:nvSpPr>
          <p:cNvPr id="15" name="TextBox 14"/>
          <p:cNvSpPr txBox="1"/>
          <p:nvPr/>
        </p:nvSpPr>
        <p:spPr>
          <a:xfrm>
            <a:off x="6794357" y="1696720"/>
            <a:ext cx="4830714" cy="363855"/>
          </a:xfrm>
          <a:prstGeom prst="rect">
            <a:avLst/>
          </a:prstGeom>
          <a:noFill/>
        </p:spPr>
        <p:txBody>
          <a:bodyPr wrap="square" anchor="t"/>
          <a:lstStyle/>
          <a:p>
            <a:pPr algn="l">
              <a:defRPr sz="1100" b="0">
                <a:solidFill>
                  <a:srgbClr val="8794AB"/>
                </a:solidFill>
                <a:latin typeface="Calibri"/>
              </a:defRPr>
            </a:pPr>
            <a:r>
              <a:t>Se ralentiza cuando la estimación se estabiliza</a:t>
            </a:r>
          </a:p>
        </p:txBody>
      </p:sp>
      <p:sp>
        <p:nvSpPr>
          <p:cNvPr id="16" name="Rectangle 15"/>
          <p:cNvSpPr/>
          <p:nvPr/>
        </p:nvSpPr>
        <p:spPr>
          <a:xfrm>
            <a:off x="6794357" y="2097151"/>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94357" y="2152015"/>
            <a:ext cx="3284885" cy="201168"/>
          </a:xfrm>
          <a:prstGeom prst="rect">
            <a:avLst/>
          </a:prstGeom>
          <a:noFill/>
        </p:spPr>
        <p:txBody>
          <a:bodyPr wrap="square" anchor="t"/>
          <a:lstStyle/>
          <a:p>
            <a:pPr algn="l">
              <a:defRPr sz="1200" b="1">
                <a:solidFill>
                  <a:srgbClr val="F3F6FB"/>
                </a:solidFill>
                <a:latin typeface="Calibri"/>
              </a:defRPr>
            </a:pPr>
            <a:r>
              <a:t>Modos de operación</a:t>
            </a:r>
          </a:p>
        </p:txBody>
      </p:sp>
      <p:sp>
        <p:nvSpPr>
          <p:cNvPr id="18" name="TextBox 17"/>
          <p:cNvSpPr txBox="1"/>
          <p:nvPr/>
        </p:nvSpPr>
        <p:spPr>
          <a:xfrm>
            <a:off x="10079243" y="2152015"/>
            <a:ext cx="1545828" cy="201168"/>
          </a:xfrm>
          <a:prstGeom prst="rect">
            <a:avLst/>
          </a:prstGeom>
          <a:noFill/>
        </p:spPr>
        <p:txBody>
          <a:bodyPr wrap="square" anchor="t"/>
          <a:lstStyle/>
          <a:p>
            <a:pPr algn="r">
              <a:defRPr sz="1200" b="1">
                <a:solidFill>
                  <a:srgbClr val="F5B942"/>
                </a:solidFill>
                <a:latin typeface="Calibri"/>
              </a:defRPr>
            </a:pPr>
            <a:r>
              <a:t>4</a:t>
            </a:r>
          </a:p>
        </p:txBody>
      </p:sp>
      <p:sp>
        <p:nvSpPr>
          <p:cNvPr id="19" name="TextBox 18"/>
          <p:cNvSpPr txBox="1"/>
          <p:nvPr/>
        </p:nvSpPr>
        <p:spPr>
          <a:xfrm>
            <a:off x="6794357" y="2371471"/>
            <a:ext cx="4830714" cy="526542"/>
          </a:xfrm>
          <a:prstGeom prst="rect">
            <a:avLst/>
          </a:prstGeom>
          <a:noFill/>
        </p:spPr>
        <p:txBody>
          <a:bodyPr wrap="square" anchor="t"/>
          <a:lstStyle/>
          <a:p>
            <a:pPr algn="l">
              <a:defRPr sz="1100" b="0">
                <a:solidFill>
                  <a:srgbClr val="8794AB"/>
                </a:solidFill>
                <a:latin typeface="Calibri"/>
              </a:defRPr>
            </a:pPr>
            <a:r>
              <a:t>Solo iPhone, solo reloj, combinado, degradado. Funciona con todos los permisos denegados.</a:t>
            </a:r>
          </a:p>
        </p:txBody>
      </p:sp>
      <p:sp>
        <p:nvSpPr>
          <p:cNvPr id="20" name="Rectangle 19"/>
          <p:cNvSpPr/>
          <p:nvPr/>
        </p:nvSpPr>
        <p:spPr>
          <a:xfrm>
            <a:off x="6794357" y="2934589"/>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94357" y="2989453"/>
            <a:ext cx="3284885" cy="201168"/>
          </a:xfrm>
          <a:prstGeom prst="rect">
            <a:avLst/>
          </a:prstGeom>
          <a:noFill/>
        </p:spPr>
        <p:txBody>
          <a:bodyPr wrap="square" anchor="t"/>
          <a:lstStyle/>
          <a:p>
            <a:pPr algn="l">
              <a:defRPr sz="1200" b="1">
                <a:solidFill>
                  <a:srgbClr val="F3F6FB"/>
                </a:solidFill>
                <a:latin typeface="Calibri"/>
              </a:defRPr>
            </a:pPr>
            <a:r>
              <a:t>Lo que nunca se captura</a:t>
            </a:r>
          </a:p>
        </p:txBody>
      </p:sp>
      <p:sp>
        <p:nvSpPr>
          <p:cNvPr id="22" name="TextBox 21"/>
          <p:cNvSpPr txBox="1"/>
          <p:nvPr/>
        </p:nvSpPr>
        <p:spPr>
          <a:xfrm>
            <a:off x="10079243" y="2989453"/>
            <a:ext cx="1545828" cy="201168"/>
          </a:xfrm>
          <a:prstGeom prst="rect">
            <a:avLst/>
          </a:prstGeom>
          <a:noFill/>
        </p:spPr>
        <p:txBody>
          <a:bodyPr wrap="square" anchor="t"/>
          <a:lstStyle/>
          <a:p>
            <a:pPr algn="r">
              <a:defRPr sz="1200" b="1">
                <a:solidFill>
                  <a:srgbClr val="F5B942"/>
                </a:solidFill>
                <a:latin typeface="Calibri"/>
              </a:defRPr>
            </a:pPr>
            <a:r>
              <a:t>0</a:t>
            </a:r>
          </a:p>
        </p:txBody>
      </p:sp>
      <p:sp>
        <p:nvSpPr>
          <p:cNvPr id="23" name="TextBox 22"/>
          <p:cNvSpPr txBox="1"/>
          <p:nvPr/>
        </p:nvSpPr>
        <p:spPr>
          <a:xfrm>
            <a:off x="6794357" y="3208909"/>
            <a:ext cx="4830714" cy="526542"/>
          </a:xfrm>
          <a:prstGeom prst="rect">
            <a:avLst/>
          </a:prstGeom>
          <a:noFill/>
        </p:spPr>
        <p:txBody>
          <a:bodyPr wrap="square" anchor="t"/>
          <a:lstStyle/>
          <a:p>
            <a:pPr algn="l">
              <a:defRPr sz="1100" b="0">
                <a:solidFill>
                  <a:srgbClr val="8794AB"/>
                </a:solidFill>
                <a:latin typeface="Calibri"/>
              </a:defRPr>
            </a:pPr>
            <a:r>
              <a:t>La voz es solo prosodia, nunca voz a texto. El rostro son números de blendshapes, nunca imágenes. Ninguno toca el disco.</a:t>
            </a:r>
          </a:p>
        </p:txBody>
      </p:sp>
      <p:sp>
        <p:nvSpPr>
          <p:cNvPr id="24" name="TextBox 23"/>
          <p:cNvSpPr txBox="1"/>
          <p:nvPr/>
        </p:nvSpPr>
        <p:spPr>
          <a:xfrm>
            <a:off x="566928" y="1422400"/>
            <a:ext cx="5971397" cy="1479296"/>
          </a:xfrm>
          <a:prstGeom prst="rect">
            <a:avLst/>
          </a:prstGeom>
          <a:noFill/>
        </p:spPr>
        <p:txBody>
          <a:bodyPr wrap="square" anchor="t"/>
          <a:lstStyle/>
          <a:p>
            <a:pPr algn="l">
              <a:defRPr sz="1300" b="0">
                <a:solidFill>
                  <a:srgbClr val="AEB9CB"/>
                </a:solidFill>
                <a:latin typeface="Calibri"/>
              </a:defRPr>
            </a:pPr>
            <a:r>
              <a:t>Sin formulario. Sin rueda de emociones que completar. Un arranque en frío te saluda por tu nombre, despierta el Apple Watch y mide sola con las señales que ya autorizaste: la emoción de origen se infiere de esa medición, nunca se pregunta. Luego solo pide las tres cosas que no puede saber: a dónde quieres llegar, cuánto tiempo tienes y si quieres música. Los registros de voz y rostro están para cuando quieras añadir más, y siempre son explícitos, siempre en primer plano, nunca ambientales.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3783724"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09  /  29</a:t>
            </a:r>
          </a:p>
        </p:txBody>
      </p:sp>
      <p:sp>
        <p:nvSpPr>
          <p:cNvPr id="10" name="TextBox 9"/>
          <p:cNvSpPr txBox="1"/>
          <p:nvPr/>
        </p:nvSpPr>
        <p:spPr>
          <a:xfrm>
            <a:off x="566928" y="640080"/>
            <a:ext cx="11058143" cy="942848"/>
          </a:xfrm>
          <a:prstGeom prst="rect">
            <a:avLst/>
          </a:prstGeom>
          <a:noFill/>
        </p:spPr>
        <p:txBody>
          <a:bodyPr wrap="square" anchor="t"/>
          <a:lstStyle/>
          <a:p>
            <a:pPr algn="l">
              <a:defRPr sz="2800" b="1">
                <a:solidFill>
                  <a:srgbClr val="F3F6FB"/>
                </a:solidFill>
                <a:latin typeface="Calibri"/>
              </a:defRPr>
            </a:pPr>
            <a:r>
              <a:t>Un estado, seis dimensiones y un número que admite sus propios límites.</a:t>
            </a:r>
          </a:p>
        </p:txBody>
      </p:sp>
      <p:sp>
        <p:nvSpPr>
          <p:cNvPr id="11" name="TextBox 10"/>
          <p:cNvSpPr txBox="1"/>
          <p:nvPr/>
        </p:nvSpPr>
        <p:spPr>
          <a:xfrm>
            <a:off x="566928" y="1674368"/>
            <a:ext cx="11058143" cy="422656"/>
          </a:xfrm>
          <a:prstGeom prst="rect">
            <a:avLst/>
          </a:prstGeom>
          <a:noFill/>
        </p:spPr>
        <p:txBody>
          <a:bodyPr wrap="square" anchor="t"/>
          <a:lstStyle/>
          <a:p>
            <a:pPr algn="l">
              <a:defRPr sz="1300" b="0">
                <a:solidFill>
                  <a:srgbClr val="AEB9CB"/>
                </a:solidFill>
                <a:latin typeface="Calibri"/>
              </a:defRPr>
            </a:pPr>
            <a:r>
              <a:t>Una emoción discreta con su distribución de probabilidad completa. Si la distribución es plana, reporta un estado mixto en vez de forzar una etiqueta.</a:t>
            </a:r>
          </a:p>
        </p:txBody>
      </p:sp>
      <p:sp>
        <p:nvSpPr>
          <p:cNvPr id="12" name="Rounded Rectangle 11"/>
          <p:cNvSpPr/>
          <p:nvPr/>
        </p:nvSpPr>
        <p:spPr>
          <a:xfrm>
            <a:off x="566928" y="2243328"/>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1520" y="2371344"/>
            <a:ext cx="2325623" cy="420624"/>
          </a:xfrm>
          <a:prstGeom prst="rect">
            <a:avLst/>
          </a:prstGeom>
          <a:noFill/>
        </p:spPr>
        <p:txBody>
          <a:bodyPr wrap="square" anchor="t"/>
          <a:lstStyle/>
          <a:p>
            <a:pPr algn="l">
              <a:defRPr sz="2800" b="1">
                <a:solidFill>
                  <a:srgbClr val="F5B942"/>
                </a:solidFill>
                <a:latin typeface="Calibri"/>
              </a:defRPr>
            </a:pPr>
            <a:r>
              <a:t>6</a:t>
            </a:r>
          </a:p>
        </p:txBody>
      </p:sp>
      <p:sp>
        <p:nvSpPr>
          <p:cNvPr id="14" name="Rectangle 13"/>
          <p:cNvSpPr/>
          <p:nvPr/>
        </p:nvSpPr>
        <p:spPr>
          <a:xfrm>
            <a:off x="731520" y="2755392"/>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2846832"/>
            <a:ext cx="2325623" cy="329184"/>
          </a:xfrm>
          <a:prstGeom prst="rect">
            <a:avLst/>
          </a:prstGeom>
          <a:noFill/>
        </p:spPr>
        <p:txBody>
          <a:bodyPr wrap="square" anchor="t"/>
          <a:lstStyle/>
          <a:p>
            <a:pPr algn="l">
              <a:defRPr sz="1300" b="1">
                <a:solidFill>
                  <a:srgbClr val="F3F6FB"/>
                </a:solidFill>
                <a:latin typeface="Calibri"/>
              </a:defRPr>
            </a:pPr>
            <a:r>
              <a:t>Dimensiones continuas</a:t>
            </a:r>
          </a:p>
        </p:txBody>
      </p:sp>
      <p:sp>
        <p:nvSpPr>
          <p:cNvPr id="16" name="TextBox 15"/>
          <p:cNvSpPr txBox="1"/>
          <p:nvPr/>
        </p:nvSpPr>
        <p:spPr>
          <a:xfrm>
            <a:off x="731520" y="3212592"/>
            <a:ext cx="2325623" cy="1271016"/>
          </a:xfrm>
          <a:prstGeom prst="rect">
            <a:avLst/>
          </a:prstGeom>
          <a:noFill/>
        </p:spPr>
        <p:txBody>
          <a:bodyPr wrap="square" anchor="t"/>
          <a:lstStyle/>
          <a:p>
            <a:pPr algn="l">
              <a:defRPr sz="1100" b="0">
                <a:solidFill>
                  <a:srgbClr val="8794AB"/>
                </a:solidFill>
                <a:latin typeface="Calibri"/>
              </a:defRPr>
            </a:pPr>
            <a:r>
              <a:t>Activación, valencia, capacidad de regulación, estrés, recuperación, disposición</a:t>
            </a:r>
          </a:p>
        </p:txBody>
      </p:sp>
      <p:sp>
        <p:nvSpPr>
          <p:cNvPr id="17" name="Rounded Rectangle 16"/>
          <p:cNvSpPr/>
          <p:nvPr/>
        </p:nvSpPr>
        <p:spPr>
          <a:xfrm>
            <a:off x="3368039" y="2243328"/>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532631" y="2371344"/>
            <a:ext cx="2325623" cy="420624"/>
          </a:xfrm>
          <a:prstGeom prst="rect">
            <a:avLst/>
          </a:prstGeom>
          <a:noFill/>
        </p:spPr>
        <p:txBody>
          <a:bodyPr wrap="square" anchor="t"/>
          <a:lstStyle/>
          <a:p>
            <a:pPr algn="l">
              <a:defRPr sz="2800" b="1">
                <a:solidFill>
                  <a:srgbClr val="F5B942"/>
                </a:solidFill>
                <a:latin typeface="Calibri"/>
              </a:defRPr>
            </a:pPr>
            <a:r>
              <a:t>17</a:t>
            </a:r>
          </a:p>
        </p:txBody>
      </p:sp>
      <p:sp>
        <p:nvSpPr>
          <p:cNvPr id="19" name="Rectangle 18"/>
          <p:cNvSpPr/>
          <p:nvPr/>
        </p:nvSpPr>
        <p:spPr>
          <a:xfrm>
            <a:off x="3532631" y="2755392"/>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532631" y="2846832"/>
            <a:ext cx="2325623" cy="329184"/>
          </a:xfrm>
          <a:prstGeom prst="rect">
            <a:avLst/>
          </a:prstGeom>
          <a:noFill/>
        </p:spPr>
        <p:txBody>
          <a:bodyPr wrap="square" anchor="t"/>
          <a:lstStyle/>
          <a:p>
            <a:pPr algn="l">
              <a:defRPr sz="1300" b="1">
                <a:solidFill>
                  <a:srgbClr val="F3F6FB"/>
                </a:solidFill>
                <a:latin typeface="Calibri"/>
              </a:defRPr>
            </a:pPr>
            <a:r>
              <a:t>Emociones del catálogo</a:t>
            </a:r>
          </a:p>
        </p:txBody>
      </p:sp>
      <p:sp>
        <p:nvSpPr>
          <p:cNvPr id="21" name="TextBox 20"/>
          <p:cNvSpPr txBox="1"/>
          <p:nvPr/>
        </p:nvSpPr>
        <p:spPr>
          <a:xfrm>
            <a:off x="3532631" y="3212592"/>
            <a:ext cx="2325623" cy="1271016"/>
          </a:xfrm>
          <a:prstGeom prst="rect">
            <a:avLst/>
          </a:prstGeom>
          <a:noFill/>
        </p:spPr>
        <p:txBody>
          <a:bodyPr wrap="square" anchor="t"/>
          <a:lstStyle/>
          <a:p>
            <a:pPr algn="l">
              <a:defRPr sz="1100" b="0">
                <a:solidFill>
                  <a:srgbClr val="8794AB"/>
                </a:solidFill>
                <a:latin typeface="Calibri"/>
              </a:defRPr>
            </a:pPr>
            <a:r>
              <a:t>Cada una con una probabilidad, no un veredicto</a:t>
            </a:r>
          </a:p>
        </p:txBody>
      </p:sp>
      <p:sp>
        <p:nvSpPr>
          <p:cNvPr id="22" name="Rounded Rectangle 21"/>
          <p:cNvSpPr/>
          <p:nvPr/>
        </p:nvSpPr>
        <p:spPr>
          <a:xfrm>
            <a:off x="6169151" y="2243328"/>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33743" y="2371344"/>
            <a:ext cx="2325623" cy="420624"/>
          </a:xfrm>
          <a:prstGeom prst="rect">
            <a:avLst/>
          </a:prstGeom>
          <a:noFill/>
        </p:spPr>
        <p:txBody>
          <a:bodyPr wrap="square" anchor="t"/>
          <a:lstStyle/>
          <a:p>
            <a:pPr algn="l">
              <a:defRPr sz="2800" b="1">
                <a:solidFill>
                  <a:srgbClr val="F5B942"/>
                </a:solidFill>
                <a:latin typeface="Calibri"/>
              </a:defRPr>
            </a:pPr>
            <a:r>
              <a:t>28d</a:t>
            </a:r>
          </a:p>
        </p:txBody>
      </p:sp>
      <p:sp>
        <p:nvSpPr>
          <p:cNvPr id="24" name="Rectangle 23"/>
          <p:cNvSpPr/>
          <p:nvPr/>
        </p:nvSpPr>
        <p:spPr>
          <a:xfrm>
            <a:off x="6333743" y="2755392"/>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33743" y="2846832"/>
            <a:ext cx="2325623" cy="329184"/>
          </a:xfrm>
          <a:prstGeom prst="rect">
            <a:avLst/>
          </a:prstGeom>
          <a:noFill/>
        </p:spPr>
        <p:txBody>
          <a:bodyPr wrap="square" anchor="t"/>
          <a:lstStyle/>
          <a:p>
            <a:pPr algn="l">
              <a:defRPr sz="1300" b="1">
                <a:solidFill>
                  <a:srgbClr val="F3F6FB"/>
                </a:solidFill>
                <a:latin typeface="Calibri"/>
              </a:defRPr>
            </a:pPr>
            <a:r>
              <a:t>Línea base personal</a:t>
            </a:r>
          </a:p>
        </p:txBody>
      </p:sp>
      <p:sp>
        <p:nvSpPr>
          <p:cNvPr id="26" name="TextBox 25"/>
          <p:cNvSpPr txBox="1"/>
          <p:nvPr/>
        </p:nvSpPr>
        <p:spPr>
          <a:xfrm>
            <a:off x="6333743" y="3212592"/>
            <a:ext cx="2325623" cy="1271016"/>
          </a:xfrm>
          <a:prstGeom prst="rect">
            <a:avLst/>
          </a:prstGeom>
          <a:noFill/>
        </p:spPr>
        <p:txBody>
          <a:bodyPr wrap="square" anchor="t"/>
          <a:lstStyle/>
          <a:p>
            <a:pPr algn="l">
              <a:defRPr sz="1100" b="0">
                <a:solidFill>
                  <a:srgbClr val="8794AB"/>
                </a:solidFill>
                <a:latin typeface="Calibri"/>
              </a:defRPr>
            </a:pPr>
            <a:r>
              <a:t>En 8 franjas de hora del día y tipo de día, para que elevado signifique elevado para ti</a:t>
            </a:r>
          </a:p>
        </p:txBody>
      </p:sp>
      <p:sp>
        <p:nvSpPr>
          <p:cNvPr id="27" name="Rounded Rectangle 26"/>
          <p:cNvSpPr/>
          <p:nvPr/>
        </p:nvSpPr>
        <p:spPr>
          <a:xfrm>
            <a:off x="8970263" y="2243328"/>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134855" y="2371344"/>
            <a:ext cx="2325623" cy="420624"/>
          </a:xfrm>
          <a:prstGeom prst="rect">
            <a:avLst/>
          </a:prstGeom>
          <a:noFill/>
        </p:spPr>
        <p:txBody>
          <a:bodyPr wrap="square" anchor="t"/>
          <a:lstStyle/>
          <a:p>
            <a:pPr algn="l">
              <a:defRPr sz="2800" b="1">
                <a:solidFill>
                  <a:srgbClr val="F5B942"/>
                </a:solidFill>
                <a:latin typeface="Calibri"/>
              </a:defRPr>
            </a:pPr>
            <a:r>
              <a:t>±15</a:t>
            </a:r>
          </a:p>
        </p:txBody>
      </p:sp>
      <p:sp>
        <p:nvSpPr>
          <p:cNvPr id="29" name="Rectangle 28"/>
          <p:cNvSpPr/>
          <p:nvPr/>
        </p:nvSpPr>
        <p:spPr>
          <a:xfrm>
            <a:off x="9134855" y="2755392"/>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134855" y="2846832"/>
            <a:ext cx="2325623" cy="329184"/>
          </a:xfrm>
          <a:prstGeom prst="rect">
            <a:avLst/>
          </a:prstGeom>
          <a:noFill/>
        </p:spPr>
        <p:txBody>
          <a:bodyPr wrap="square" anchor="t"/>
          <a:lstStyle/>
          <a:p>
            <a:pPr algn="l">
              <a:defRPr sz="1300" b="1">
                <a:solidFill>
                  <a:srgbClr val="F3F6FB"/>
                </a:solidFill>
                <a:latin typeface="Calibri"/>
              </a:defRPr>
            </a:pPr>
            <a:r>
              <a:t>Límite de valencia, solo fisiología</a:t>
            </a:r>
          </a:p>
        </p:txBody>
      </p:sp>
      <p:sp>
        <p:nvSpPr>
          <p:cNvPr id="31" name="TextBox 30"/>
          <p:cNvSpPr txBox="1"/>
          <p:nvPr/>
        </p:nvSpPr>
        <p:spPr>
          <a:xfrm>
            <a:off x="9134855" y="3212592"/>
            <a:ext cx="2325623" cy="1271016"/>
          </a:xfrm>
          <a:prstGeom prst="rect">
            <a:avLst/>
          </a:prstGeom>
          <a:noFill/>
        </p:spPr>
        <p:txBody>
          <a:bodyPr wrap="square" anchor="t"/>
          <a:lstStyle/>
          <a:p>
            <a:pPr algn="l">
              <a:defRPr sz="1100" b="0">
                <a:solidFill>
                  <a:srgbClr val="8794AB"/>
                </a:solidFill>
                <a:latin typeface="Calibri"/>
              </a:defRPr>
            </a:pPr>
            <a:r>
              <a:t>Sobre 100. Tu pulso reporta activación, no felicidad, y el código se niega a fingir lo contrario.</a:t>
            </a:r>
          </a:p>
        </p:txBody>
      </p:sp>
      <p:sp>
        <p:nvSpPr>
          <p:cNvPr id="32" name="Rounded Rectangle 31"/>
          <p:cNvSpPr/>
          <p:nvPr/>
        </p:nvSpPr>
        <p:spPr>
          <a:xfrm>
            <a:off x="566928" y="4831080"/>
            <a:ext cx="960120" cy="237744"/>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566928" y="4840224"/>
            <a:ext cx="960120" cy="219456"/>
          </a:xfrm>
          <a:prstGeom prst="rect">
            <a:avLst/>
          </a:prstGeom>
          <a:noFill/>
        </p:spPr>
        <p:txBody>
          <a:bodyPr wrap="square" anchor="t"/>
          <a:lstStyle/>
          <a:p>
            <a:pPr algn="ctr">
              <a:defRPr sz="800" b="1">
                <a:solidFill>
                  <a:srgbClr val="A8C9B2"/>
                </a:solidFill>
                <a:latin typeface="Calibri"/>
              </a:defRPr>
            </a:pPr>
            <a:r>
              <a:t>Publicado</a:t>
            </a:r>
          </a:p>
        </p:txBody>
      </p:sp>
      <p:sp>
        <p:nvSpPr>
          <p:cNvPr id="34" name="TextBox 33"/>
          <p:cNvSpPr txBox="1"/>
          <p:nvPr/>
        </p:nvSpPr>
        <p:spPr>
          <a:xfrm>
            <a:off x="1645919" y="4812792"/>
            <a:ext cx="9979151" cy="329184"/>
          </a:xfrm>
          <a:prstGeom prst="rect">
            <a:avLst/>
          </a:prstGeom>
          <a:noFill/>
        </p:spPr>
        <p:txBody>
          <a:bodyPr wrap="square" anchor="t"/>
          <a:lstStyle/>
          <a:p>
            <a:pPr algn="l">
              <a:defRPr sz="1100" b="0">
                <a:solidFill>
                  <a:srgbClr val="8794AB"/>
                </a:solidFill>
                <a:latin typeface="Calibri"/>
              </a:defRPr>
            </a:pPr>
            <a:r>
              <a:t>La confianza está acotada entre 0,05 y 0,95. El sistema es estructuralmente incapaz de expresar certeza.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4204137"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10  /  29</a:t>
            </a:r>
          </a:p>
        </p:txBody>
      </p:sp>
      <p:sp>
        <p:nvSpPr>
          <p:cNvPr id="10" name="TextBox 9"/>
          <p:cNvSpPr txBox="1"/>
          <p:nvPr/>
        </p:nvSpPr>
        <p:spPr>
          <a:xfrm>
            <a:off x="566928" y="640080"/>
            <a:ext cx="11058143" cy="544576"/>
          </a:xfrm>
          <a:prstGeom prst="rect">
            <a:avLst/>
          </a:prstGeom>
          <a:noFill/>
        </p:spPr>
        <p:txBody>
          <a:bodyPr wrap="square" anchor="t"/>
          <a:lstStyle/>
          <a:p>
            <a:pPr algn="l">
              <a:defRPr sz="2800" b="1">
                <a:solidFill>
                  <a:srgbClr val="F3F6FB"/>
                </a:solidFill>
                <a:latin typeface="Calibri"/>
              </a:defRPr>
            </a:pPr>
            <a:r>
              <a:t>La app nunca decide dónde deberías estar.</a:t>
            </a:r>
          </a:p>
        </p:txBody>
      </p:sp>
      <p:sp>
        <p:nvSpPr>
          <p:cNvPr id="11" name="Rectangle 10"/>
          <p:cNvSpPr/>
          <p:nvPr/>
        </p:nvSpPr>
        <p:spPr>
          <a:xfrm>
            <a:off x="566928" y="1276096"/>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1422400"/>
            <a:ext cx="11058143" cy="487680"/>
          </a:xfrm>
          <a:prstGeom prst="rect">
            <a:avLst/>
          </a:prstGeom>
          <a:noFill/>
        </p:spPr>
        <p:txBody>
          <a:bodyPr wrap="square" anchor="t"/>
          <a:lstStyle/>
          <a:p>
            <a:pPr algn="l">
              <a:defRPr sz="1500" b="0">
                <a:solidFill>
                  <a:srgbClr val="AEB9CB"/>
                </a:solidFill>
                <a:latin typeface="Calibri"/>
              </a:defRPr>
            </a:pPr>
            <a:r>
              <a:t>Tú eliges el destino. Cuando la app sugiere uno, la sugerencia se mueve como máximo dos posiciones en el catálogo y lleva una etiqueta que dice que es una sugerencia. Es una ética de producto con una restricción de código detrás.</a:t>
            </a:r>
          </a:p>
        </p:txBody>
      </p:sp>
      <p:sp>
        <p:nvSpPr>
          <p:cNvPr id="13" name="Rounded Rectangle 12"/>
          <p:cNvSpPr/>
          <p:nvPr/>
        </p:nvSpPr>
        <p:spPr>
          <a:xfrm>
            <a:off x="566928" y="2111248"/>
            <a:ext cx="960120" cy="237744"/>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2120392"/>
            <a:ext cx="960120" cy="219456"/>
          </a:xfrm>
          <a:prstGeom prst="rect">
            <a:avLst/>
          </a:prstGeom>
          <a:noFill/>
        </p:spPr>
        <p:txBody>
          <a:bodyPr wrap="square" anchor="t"/>
          <a:lstStyle/>
          <a:p>
            <a:pPr algn="ctr">
              <a:defRPr sz="800" b="1">
                <a:solidFill>
                  <a:srgbClr val="A8C9B2"/>
                </a:solidFill>
                <a:latin typeface="Calibri"/>
              </a:defRPr>
            </a:pPr>
            <a:r>
              <a:t>Publicado</a:t>
            </a:r>
          </a:p>
        </p:txBody>
      </p:sp>
      <p:sp>
        <p:nvSpPr>
          <p:cNvPr id="15" name="TextBox 14"/>
          <p:cNvSpPr txBox="1"/>
          <p:nvPr/>
        </p:nvSpPr>
        <p:spPr>
          <a:xfrm>
            <a:off x="1645919" y="2092960"/>
            <a:ext cx="9979151" cy="329184"/>
          </a:xfrm>
          <a:prstGeom prst="rect">
            <a:avLst/>
          </a:prstGeom>
          <a:noFill/>
        </p:spPr>
        <p:txBody>
          <a:bodyPr wrap="square" anchor="t"/>
          <a:lstStyle/>
          <a:p>
            <a:pPr algn="l">
              <a:defRPr sz="1100" b="0">
                <a:solidFill>
                  <a:srgbClr val="8794AB"/>
                </a:solidFill>
                <a:latin typeface="Calibri"/>
              </a:defRPr>
            </a:pPr>
            <a:r>
              <a:t>El origen es el estado estimado. El objetivo es siempre elección de la persona, igual que los minutos (5 a 30) y si suena música.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4624551"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11  /  29</a:t>
            </a:r>
          </a:p>
        </p:txBody>
      </p:sp>
      <p:sp>
        <p:nvSpPr>
          <p:cNvPr id="10" name="TextBox 9"/>
          <p:cNvSpPr txBox="1"/>
          <p:nvPr/>
        </p:nvSpPr>
        <p:spPr>
          <a:xfrm>
            <a:off x="566928" y="640080"/>
            <a:ext cx="11058143" cy="544576"/>
          </a:xfrm>
          <a:prstGeom prst="rect">
            <a:avLst/>
          </a:prstGeom>
          <a:noFill/>
        </p:spPr>
        <p:txBody>
          <a:bodyPr wrap="square" anchor="t"/>
          <a:lstStyle/>
          <a:p>
            <a:pPr algn="l">
              <a:defRPr sz="2800" b="1">
                <a:solidFill>
                  <a:srgbClr val="F3F6FB"/>
                </a:solidFill>
                <a:latin typeface="Calibri"/>
              </a:defRPr>
            </a:pPr>
            <a:r>
              <a:t>Acompañar antes de mover.</a:t>
            </a:r>
          </a:p>
        </p:txBody>
      </p:sp>
      <p:sp>
        <p:nvSpPr>
          <p:cNvPr id="11" name="Rectangle 10"/>
          <p:cNvSpPr/>
          <p:nvPr/>
        </p:nvSpPr>
        <p:spPr>
          <a:xfrm>
            <a:off x="566928" y="1276096"/>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1422400"/>
            <a:ext cx="11058143" cy="633984"/>
          </a:xfrm>
          <a:prstGeom prst="rect">
            <a:avLst/>
          </a:prstGeom>
          <a:noFill/>
        </p:spPr>
        <p:txBody>
          <a:bodyPr wrap="square" anchor="t"/>
          <a:lstStyle/>
          <a:p>
            <a:pPr algn="l">
              <a:defRPr sz="1300" b="0">
                <a:solidFill>
                  <a:srgbClr val="AEB9CB"/>
                </a:solidFill>
                <a:latin typeface="Calibri"/>
              </a:defRPr>
            </a:pPr>
            <a:r>
              <a:t>El planificador no te lanza al objetivo. Marca el ritmo donde realmente estás, estabiliza si el estrés es alto o la disposición baja, y luego cruza los hitos del catálogo paso a paso. Si el destino queda más lejos de lo seguro desde tu punto de partida, avanza en parte y lo dice.</a:t>
            </a:r>
          </a:p>
        </p:txBody>
      </p:sp>
      <p:pic>
        <p:nvPicPr>
          <p:cNvPr id="13" name="Picture 12" descr="dgm-journey.png"/>
          <p:cNvPicPr>
            <a:picLocks noChangeAspect="1"/>
          </p:cNvPicPr>
          <p:nvPr/>
        </p:nvPicPr>
        <p:blipFill>
          <a:blip r:embed="rId4"/>
          <a:stretch>
            <a:fillRect/>
          </a:stretch>
        </p:blipFill>
        <p:spPr>
          <a:xfrm>
            <a:off x="1065734" y="2202688"/>
            <a:ext cx="10060531" cy="2697480"/>
          </a:xfrm>
          <a:prstGeom prst="rect">
            <a:avLst/>
          </a:prstGeom>
        </p:spPr>
      </p:pic>
      <p:sp>
        <p:nvSpPr>
          <p:cNvPr id="14" name="Rounded Rectangle 13"/>
          <p:cNvSpPr/>
          <p:nvPr/>
        </p:nvSpPr>
        <p:spPr>
          <a:xfrm>
            <a:off x="566928" y="5046472"/>
            <a:ext cx="960120" cy="237744"/>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5055616"/>
            <a:ext cx="960120" cy="219456"/>
          </a:xfrm>
          <a:prstGeom prst="rect">
            <a:avLst/>
          </a:prstGeom>
          <a:noFill/>
        </p:spPr>
        <p:txBody>
          <a:bodyPr wrap="square" anchor="t"/>
          <a:lstStyle/>
          <a:p>
            <a:pPr algn="ctr">
              <a:defRPr sz="800" b="1">
                <a:solidFill>
                  <a:srgbClr val="A8C9B2"/>
                </a:solidFill>
                <a:latin typeface="Calibri"/>
              </a:defRPr>
            </a:pPr>
            <a:r>
              <a:t>Publicado</a:t>
            </a:r>
          </a:p>
        </p:txBody>
      </p:sp>
      <p:sp>
        <p:nvSpPr>
          <p:cNvPr id="16" name="TextBox 15"/>
          <p:cNvSpPr txBox="1"/>
          <p:nvPr/>
        </p:nvSpPr>
        <p:spPr>
          <a:xfrm>
            <a:off x="1645919" y="5028184"/>
            <a:ext cx="9979151" cy="329184"/>
          </a:xfrm>
          <a:prstGeom prst="rect">
            <a:avLst/>
          </a:prstGeom>
          <a:noFill/>
        </p:spPr>
        <p:txBody>
          <a:bodyPr wrap="square" anchor="t"/>
          <a:lstStyle/>
          <a:p>
            <a:pPr algn="l">
              <a:defRPr sz="1100" b="0">
                <a:solidFill>
                  <a:srgbClr val="8794AB"/>
                </a:solidFill>
                <a:latin typeface="Calibri"/>
              </a:defRPr>
            </a:pPr>
            <a:r>
              <a:t>Una propiedad de seguridad monótona con test: cuanto más bajo empiezas, más corta es la sesión. El deslizamiento del tono es logarítmico, avanza a centésimas por segundo constantes y nunca da saltos audibles. En el reloj un viaje se arma en tres toques — objetivo, minutos, ambiente — y la Digital Crown ajusta la intensidad desde dentro.</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5044965"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12  /  29</a:t>
            </a:r>
          </a:p>
        </p:txBody>
      </p:sp>
      <p:sp>
        <p:nvSpPr>
          <p:cNvPr id="10" name="TextBox 9"/>
          <p:cNvSpPr txBox="1"/>
          <p:nvPr/>
        </p:nvSpPr>
        <p:spPr>
          <a:xfrm>
            <a:off x="566928" y="640080"/>
            <a:ext cx="11058143" cy="942848"/>
          </a:xfrm>
          <a:prstGeom prst="rect">
            <a:avLst/>
          </a:prstGeom>
          <a:noFill/>
        </p:spPr>
        <p:txBody>
          <a:bodyPr wrap="square" anchor="t"/>
          <a:lstStyle/>
          <a:p>
            <a:pPr algn="l">
              <a:defRPr sz="2800" b="1">
                <a:solidFill>
                  <a:srgbClr val="F3F6FB"/>
                </a:solidFill>
                <a:latin typeface="Calibri"/>
              </a:defRPr>
            </a:pPr>
            <a:r>
              <a:t>Catorce técnicas de respiración, y cada una declara qué tan buena es su evidencia.</a:t>
            </a:r>
          </a:p>
        </p:txBody>
      </p:sp>
      <p:sp>
        <p:nvSpPr>
          <p:cNvPr id="11" name="Rectangle 10"/>
          <p:cNvSpPr/>
          <p:nvPr/>
        </p:nvSpPr>
        <p:spPr>
          <a:xfrm>
            <a:off x="566928" y="1674368"/>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794357" y="1820672"/>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794357" y="1875536"/>
            <a:ext cx="3284885" cy="201168"/>
          </a:xfrm>
          <a:prstGeom prst="rect">
            <a:avLst/>
          </a:prstGeom>
          <a:noFill/>
        </p:spPr>
        <p:txBody>
          <a:bodyPr wrap="square" anchor="t"/>
          <a:lstStyle/>
          <a:p>
            <a:pPr algn="l">
              <a:defRPr sz="1200" b="1">
                <a:solidFill>
                  <a:srgbClr val="F3F6FB"/>
                </a:solidFill>
                <a:latin typeface="Calibri"/>
              </a:defRPr>
            </a:pPr>
            <a:r>
              <a:t>Documentadas</a:t>
            </a:r>
          </a:p>
        </p:txBody>
      </p:sp>
      <p:sp>
        <p:nvSpPr>
          <p:cNvPr id="14" name="TextBox 13"/>
          <p:cNvSpPr txBox="1"/>
          <p:nvPr/>
        </p:nvSpPr>
        <p:spPr>
          <a:xfrm>
            <a:off x="10079243" y="1875536"/>
            <a:ext cx="1545828" cy="201168"/>
          </a:xfrm>
          <a:prstGeom prst="rect">
            <a:avLst/>
          </a:prstGeom>
          <a:noFill/>
        </p:spPr>
        <p:txBody>
          <a:bodyPr wrap="square" anchor="t"/>
          <a:lstStyle/>
          <a:p>
            <a:pPr algn="r">
              <a:defRPr sz="1200" b="1">
                <a:solidFill>
                  <a:srgbClr val="F5B942"/>
                </a:solidFill>
                <a:latin typeface="Calibri"/>
              </a:defRPr>
            </a:pPr>
            <a:r>
              <a:t>6</a:t>
            </a:r>
          </a:p>
        </p:txBody>
      </p:sp>
      <p:sp>
        <p:nvSpPr>
          <p:cNvPr id="15" name="TextBox 14"/>
          <p:cNvSpPr txBox="1"/>
          <p:nvPr/>
        </p:nvSpPr>
        <p:spPr>
          <a:xfrm>
            <a:off x="6794357" y="2094991"/>
            <a:ext cx="4830714" cy="526542"/>
          </a:xfrm>
          <a:prstGeom prst="rect">
            <a:avLst/>
          </a:prstGeom>
          <a:noFill/>
        </p:spPr>
        <p:txBody>
          <a:bodyPr wrap="square" anchor="t"/>
          <a:lstStyle/>
          <a:p>
            <a:pPr algn="l">
              <a:defRPr sz="1100" b="0">
                <a:solidFill>
                  <a:srgbClr val="8794AB"/>
                </a:solidFill>
                <a:latin typeface="Calibri"/>
              </a:defRPr>
            </a:pPr>
            <a:r>
              <a:t>Respaldadas por ensayos o revisiones con revisión por pares citados en la app</a:t>
            </a:r>
          </a:p>
        </p:txBody>
      </p:sp>
      <p:sp>
        <p:nvSpPr>
          <p:cNvPr id="16" name="Rectangle 15"/>
          <p:cNvSpPr/>
          <p:nvPr/>
        </p:nvSpPr>
        <p:spPr>
          <a:xfrm>
            <a:off x="6794357" y="2658110"/>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94357" y="2712974"/>
            <a:ext cx="3284885" cy="201168"/>
          </a:xfrm>
          <a:prstGeom prst="rect">
            <a:avLst/>
          </a:prstGeom>
          <a:noFill/>
        </p:spPr>
        <p:txBody>
          <a:bodyPr wrap="square" anchor="t"/>
          <a:lstStyle/>
          <a:p>
            <a:pPr algn="l">
              <a:defRPr sz="1200" b="1">
                <a:solidFill>
                  <a:srgbClr val="F3F6FB"/>
                </a:solidFill>
                <a:latin typeface="Calibri"/>
              </a:defRPr>
            </a:pPr>
            <a:r>
              <a:t>Inferidas</a:t>
            </a:r>
          </a:p>
        </p:txBody>
      </p:sp>
      <p:sp>
        <p:nvSpPr>
          <p:cNvPr id="18" name="TextBox 17"/>
          <p:cNvSpPr txBox="1"/>
          <p:nvPr/>
        </p:nvSpPr>
        <p:spPr>
          <a:xfrm>
            <a:off x="10079243" y="2712974"/>
            <a:ext cx="1545828" cy="201168"/>
          </a:xfrm>
          <a:prstGeom prst="rect">
            <a:avLst/>
          </a:prstGeom>
          <a:noFill/>
        </p:spPr>
        <p:txBody>
          <a:bodyPr wrap="square" anchor="t"/>
          <a:lstStyle/>
          <a:p>
            <a:pPr algn="r">
              <a:defRPr sz="1200" b="1">
                <a:solidFill>
                  <a:srgbClr val="F5B942"/>
                </a:solidFill>
                <a:latin typeface="Calibri"/>
              </a:defRPr>
            </a:pPr>
            <a:r>
              <a:t>4</a:t>
            </a:r>
          </a:p>
        </p:txBody>
      </p:sp>
      <p:sp>
        <p:nvSpPr>
          <p:cNvPr id="19" name="TextBox 18"/>
          <p:cNvSpPr txBox="1"/>
          <p:nvPr/>
        </p:nvSpPr>
        <p:spPr>
          <a:xfrm>
            <a:off x="6794357" y="2932430"/>
            <a:ext cx="4830714" cy="363855"/>
          </a:xfrm>
          <a:prstGeom prst="rect">
            <a:avLst/>
          </a:prstGeom>
          <a:noFill/>
        </p:spPr>
        <p:txBody>
          <a:bodyPr wrap="square" anchor="t"/>
          <a:lstStyle/>
          <a:p>
            <a:pPr algn="l">
              <a:defRPr sz="1100" b="0">
                <a:solidFill>
                  <a:srgbClr val="8794AB"/>
                </a:solidFill>
                <a:latin typeface="Calibri"/>
              </a:defRPr>
            </a:pPr>
            <a:r>
              <a:t>Plausibles por mecanismo, extrapoladas de evidencia adyacente</a:t>
            </a:r>
          </a:p>
        </p:txBody>
      </p:sp>
      <p:sp>
        <p:nvSpPr>
          <p:cNvPr id="20" name="Rectangle 19"/>
          <p:cNvSpPr/>
          <p:nvPr/>
        </p:nvSpPr>
        <p:spPr>
          <a:xfrm>
            <a:off x="6794357" y="3332861"/>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94357" y="3387725"/>
            <a:ext cx="3284885" cy="201168"/>
          </a:xfrm>
          <a:prstGeom prst="rect">
            <a:avLst/>
          </a:prstGeom>
          <a:noFill/>
        </p:spPr>
        <p:txBody>
          <a:bodyPr wrap="square" anchor="t"/>
          <a:lstStyle/>
          <a:p>
            <a:pPr algn="l">
              <a:defRPr sz="1200" b="1">
                <a:solidFill>
                  <a:srgbClr val="F3F6FB"/>
                </a:solidFill>
                <a:latin typeface="Calibri"/>
              </a:defRPr>
            </a:pPr>
            <a:r>
              <a:t>Experimentales</a:t>
            </a:r>
          </a:p>
        </p:txBody>
      </p:sp>
      <p:sp>
        <p:nvSpPr>
          <p:cNvPr id="22" name="TextBox 21"/>
          <p:cNvSpPr txBox="1"/>
          <p:nvPr/>
        </p:nvSpPr>
        <p:spPr>
          <a:xfrm>
            <a:off x="10079243" y="3387725"/>
            <a:ext cx="1545828" cy="201168"/>
          </a:xfrm>
          <a:prstGeom prst="rect">
            <a:avLst/>
          </a:prstGeom>
          <a:noFill/>
        </p:spPr>
        <p:txBody>
          <a:bodyPr wrap="square" anchor="t"/>
          <a:lstStyle/>
          <a:p>
            <a:pPr algn="r">
              <a:defRPr sz="1200" b="1">
                <a:solidFill>
                  <a:srgbClr val="F5B942"/>
                </a:solidFill>
                <a:latin typeface="Calibri"/>
              </a:defRPr>
            </a:pPr>
            <a:r>
              <a:t>4</a:t>
            </a:r>
          </a:p>
        </p:txBody>
      </p:sp>
      <p:sp>
        <p:nvSpPr>
          <p:cNvPr id="23" name="TextBox 22"/>
          <p:cNvSpPr txBox="1"/>
          <p:nvPr/>
        </p:nvSpPr>
        <p:spPr>
          <a:xfrm>
            <a:off x="6794357" y="3607181"/>
            <a:ext cx="4830714" cy="363855"/>
          </a:xfrm>
          <a:prstGeom prst="rect">
            <a:avLst/>
          </a:prstGeom>
          <a:noFill/>
        </p:spPr>
        <p:txBody>
          <a:bodyPr wrap="square" anchor="t"/>
          <a:lstStyle/>
          <a:p>
            <a:pPr algn="l">
              <a:defRPr sz="1100" b="0">
                <a:solidFill>
                  <a:srgbClr val="8794AB"/>
                </a:solidFill>
                <a:latin typeface="Calibri"/>
              </a:defRPr>
            </a:pPr>
            <a:r>
              <a:t>Práctica tradicional, etiquetada como tal, sin afirmar eficacia</a:t>
            </a:r>
          </a:p>
        </p:txBody>
      </p:sp>
      <p:sp>
        <p:nvSpPr>
          <p:cNvPr id="24" name="Rectangle 23"/>
          <p:cNvSpPr/>
          <p:nvPr/>
        </p:nvSpPr>
        <p:spPr>
          <a:xfrm>
            <a:off x="6794357" y="4007612"/>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794357" y="4062476"/>
            <a:ext cx="3284885" cy="201168"/>
          </a:xfrm>
          <a:prstGeom prst="rect">
            <a:avLst/>
          </a:prstGeom>
          <a:noFill/>
        </p:spPr>
        <p:txBody>
          <a:bodyPr wrap="square" anchor="t"/>
          <a:lstStyle/>
          <a:p>
            <a:pPr algn="l">
              <a:defRPr sz="1200" b="1">
                <a:solidFill>
                  <a:srgbClr val="F3F6FB"/>
                </a:solidFill>
                <a:latin typeface="Calibri"/>
              </a:defRPr>
            </a:pPr>
            <a:r>
              <a:t>Entornos ambientales</a:t>
            </a:r>
          </a:p>
        </p:txBody>
      </p:sp>
      <p:sp>
        <p:nvSpPr>
          <p:cNvPr id="26" name="TextBox 25"/>
          <p:cNvSpPr txBox="1"/>
          <p:nvPr/>
        </p:nvSpPr>
        <p:spPr>
          <a:xfrm>
            <a:off x="10079243" y="4062476"/>
            <a:ext cx="1545828" cy="201168"/>
          </a:xfrm>
          <a:prstGeom prst="rect">
            <a:avLst/>
          </a:prstGeom>
          <a:noFill/>
        </p:spPr>
        <p:txBody>
          <a:bodyPr wrap="square" anchor="t"/>
          <a:lstStyle/>
          <a:p>
            <a:pPr algn="r">
              <a:defRPr sz="1200" b="1">
                <a:solidFill>
                  <a:srgbClr val="F5B942"/>
                </a:solidFill>
                <a:latin typeface="Calibri"/>
              </a:defRPr>
            </a:pPr>
            <a:r>
              <a:t>10</a:t>
            </a:r>
          </a:p>
        </p:txBody>
      </p:sp>
      <p:sp>
        <p:nvSpPr>
          <p:cNvPr id="27" name="TextBox 26"/>
          <p:cNvSpPr txBox="1"/>
          <p:nvPr/>
        </p:nvSpPr>
        <p:spPr>
          <a:xfrm>
            <a:off x="6794357" y="4281932"/>
            <a:ext cx="4830714" cy="526542"/>
          </a:xfrm>
          <a:prstGeom prst="rect">
            <a:avLst/>
          </a:prstGeom>
          <a:noFill/>
        </p:spPr>
        <p:txBody>
          <a:bodyPr wrap="square" anchor="t"/>
          <a:lstStyle/>
          <a:p>
            <a:pPr algn="l">
              <a:defRPr sz="1100" b="0">
                <a:solidFill>
                  <a:srgbClr val="8794AB"/>
                </a:solidFill>
                <a:latin typeface="Calibri"/>
              </a:defRPr>
            </a:pPr>
            <a:r>
              <a:t>Sintetizados en tiempo real en el hilo de render: el tono y el ambiente son código, no muestras. El único audio grabado es la voz guía opcional.</a:t>
            </a:r>
          </a:p>
        </p:txBody>
      </p:sp>
      <p:sp>
        <p:nvSpPr>
          <p:cNvPr id="28" name="TextBox 27"/>
          <p:cNvSpPr txBox="1"/>
          <p:nvPr/>
        </p:nvSpPr>
        <p:spPr>
          <a:xfrm>
            <a:off x="566928" y="1820672"/>
            <a:ext cx="5971397" cy="1690624"/>
          </a:xfrm>
          <a:prstGeom prst="rect">
            <a:avLst/>
          </a:prstGeom>
          <a:noFill/>
        </p:spPr>
        <p:txBody>
          <a:bodyPr wrap="square" anchor="t"/>
          <a:lstStyle/>
          <a:p>
            <a:pPr algn="l">
              <a:defRPr sz="1300" b="0">
                <a:solidFill>
                  <a:srgbClr val="AEB9CB"/>
                </a:solidFill>
                <a:latin typeface="Calibri"/>
              </a:defRPr>
            </a:pPr>
            <a:r>
              <a:t>El estudio recomienda una técnica a partir de tu estado estimado, y cada ficha lleva su propio nivel de evidencia. Un filtro de seguridad señala contraindicaciones en las técnicas hiperventilatorias y de retención larga. Una voz guía opcional acompaña cada fase de la respiración en el iPhone — 216 pistas grabadas, seis voces en tres idiomas; el reloj se queda solo con hápticos. Las sesiones se acumulan en un historial que, para la mayoría, es el primer registro que tendrán de cómo se sintieron realmente a lo largo del tiempo.</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546537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13  /  29</a:t>
            </a:r>
          </a:p>
        </p:txBody>
      </p:sp>
      <p:sp>
        <p:nvSpPr>
          <p:cNvPr id="10" name="TextBox 9"/>
          <p:cNvSpPr txBox="1"/>
          <p:nvPr/>
        </p:nvSpPr>
        <p:spPr>
          <a:xfrm>
            <a:off x="566928" y="640080"/>
            <a:ext cx="11058143" cy="201168"/>
          </a:xfrm>
          <a:prstGeom prst="rect">
            <a:avLst/>
          </a:prstGeom>
          <a:noFill/>
        </p:spPr>
        <p:txBody>
          <a:bodyPr wrap="square" anchor="t"/>
          <a:lstStyle/>
          <a:p>
            <a:pPr algn="l">
              <a:defRPr sz="1000" b="1">
                <a:solidFill>
                  <a:srgbClr val="8794AB"/>
                </a:solidFill>
                <a:latin typeface="Calibri"/>
              </a:defRPr>
            </a:pPr>
            <a:r>
              <a:t>LA PRUEBA</a:t>
            </a:r>
          </a:p>
        </p:txBody>
      </p:sp>
      <p:sp>
        <p:nvSpPr>
          <p:cNvPr id="11" name="TextBox 10"/>
          <p:cNvSpPr txBox="1"/>
          <p:nvPr/>
        </p:nvSpPr>
        <p:spPr>
          <a:xfrm>
            <a:off x="566928" y="877824"/>
            <a:ext cx="11058143" cy="544576"/>
          </a:xfrm>
          <a:prstGeom prst="rect">
            <a:avLst/>
          </a:prstGeom>
          <a:noFill/>
        </p:spPr>
        <p:txBody>
          <a:bodyPr wrap="square" anchor="t"/>
          <a:lstStyle/>
          <a:p>
            <a:pPr algn="l">
              <a:defRPr sz="2800" b="1">
                <a:solidFill>
                  <a:srgbClr val="F3F6FB"/>
                </a:solidFill>
                <a:latin typeface="Calibri"/>
              </a:defRPr>
            </a:pPr>
            <a:r>
              <a:t>Cada estimación muestra su trabajo, incluido lo que no pudo ver.</a:t>
            </a:r>
          </a:p>
        </p:txBody>
      </p:sp>
      <p:sp>
        <p:nvSpPr>
          <p:cNvPr id="12" name="Rectangle 11"/>
          <p:cNvSpPr/>
          <p:nvPr/>
        </p:nvSpPr>
        <p:spPr>
          <a:xfrm>
            <a:off x="566928" y="1513840"/>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794357" y="1660143"/>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794357" y="1715007"/>
            <a:ext cx="3284885" cy="201168"/>
          </a:xfrm>
          <a:prstGeom prst="rect">
            <a:avLst/>
          </a:prstGeom>
          <a:noFill/>
        </p:spPr>
        <p:txBody>
          <a:bodyPr wrap="square" anchor="t"/>
          <a:lstStyle/>
          <a:p>
            <a:pPr algn="l">
              <a:defRPr sz="1200" b="1">
                <a:solidFill>
                  <a:srgbClr val="F3F6FB"/>
                </a:solidFill>
                <a:latin typeface="Calibri"/>
              </a:defRPr>
            </a:pPr>
            <a:r>
              <a:t>Tipos de confusores detectados</a:t>
            </a:r>
          </a:p>
        </p:txBody>
      </p:sp>
      <p:sp>
        <p:nvSpPr>
          <p:cNvPr id="15" name="TextBox 14"/>
          <p:cNvSpPr txBox="1"/>
          <p:nvPr/>
        </p:nvSpPr>
        <p:spPr>
          <a:xfrm>
            <a:off x="10079243" y="1715007"/>
            <a:ext cx="1545828" cy="201168"/>
          </a:xfrm>
          <a:prstGeom prst="rect">
            <a:avLst/>
          </a:prstGeom>
          <a:noFill/>
        </p:spPr>
        <p:txBody>
          <a:bodyPr wrap="square" anchor="t"/>
          <a:lstStyle/>
          <a:p>
            <a:pPr algn="r">
              <a:defRPr sz="1200" b="1">
                <a:solidFill>
                  <a:srgbClr val="F5B942"/>
                </a:solidFill>
                <a:latin typeface="Calibri"/>
              </a:defRPr>
            </a:pPr>
            <a:r>
              <a:t>10</a:t>
            </a:r>
          </a:p>
        </p:txBody>
      </p:sp>
      <p:sp>
        <p:nvSpPr>
          <p:cNvPr id="16" name="TextBox 15"/>
          <p:cNvSpPr txBox="1"/>
          <p:nvPr/>
        </p:nvSpPr>
        <p:spPr>
          <a:xfrm>
            <a:off x="6794357" y="1934463"/>
            <a:ext cx="4830714" cy="526542"/>
          </a:xfrm>
          <a:prstGeom prst="rect">
            <a:avLst/>
          </a:prstGeom>
          <a:noFill/>
        </p:spPr>
        <p:txBody>
          <a:bodyPr wrap="square" anchor="t"/>
          <a:lstStyle/>
          <a:p>
            <a:pPr algn="l">
              <a:defRPr sz="1100" b="0">
                <a:solidFill>
                  <a:srgbClr val="8794AB"/>
                </a:solidFill>
                <a:latin typeface="Calibri"/>
              </a:defRPr>
            </a:pPr>
            <a:r>
              <a:t>Ejercicio, cafeína, alcohol, enfermedad, medicación, comida, falta de sueño, mal contacto, movimiento, habla</a:t>
            </a:r>
          </a:p>
        </p:txBody>
      </p:sp>
      <p:sp>
        <p:nvSpPr>
          <p:cNvPr id="17" name="Rectangle 16"/>
          <p:cNvSpPr/>
          <p:nvPr/>
        </p:nvSpPr>
        <p:spPr>
          <a:xfrm>
            <a:off x="6794357" y="2497582"/>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794357" y="2552446"/>
            <a:ext cx="3284885" cy="201168"/>
          </a:xfrm>
          <a:prstGeom prst="rect">
            <a:avLst/>
          </a:prstGeom>
          <a:noFill/>
        </p:spPr>
        <p:txBody>
          <a:bodyPr wrap="square" anchor="t"/>
          <a:lstStyle/>
          <a:p>
            <a:pPr algn="l">
              <a:defRPr sz="1200" b="1">
                <a:solidFill>
                  <a:srgbClr val="F3F6FB"/>
                </a:solidFill>
                <a:latin typeface="Calibri"/>
              </a:defRPr>
            </a:pPr>
            <a:r>
              <a:t>Se multiplican, no se promedian</a:t>
            </a:r>
          </a:p>
        </p:txBody>
      </p:sp>
      <p:sp>
        <p:nvSpPr>
          <p:cNvPr id="19" name="TextBox 18"/>
          <p:cNvSpPr txBox="1"/>
          <p:nvPr/>
        </p:nvSpPr>
        <p:spPr>
          <a:xfrm>
            <a:off x="10079243" y="2552446"/>
            <a:ext cx="1545828" cy="201168"/>
          </a:xfrm>
          <a:prstGeom prst="rect">
            <a:avLst/>
          </a:prstGeom>
          <a:noFill/>
        </p:spPr>
        <p:txBody>
          <a:bodyPr wrap="square" anchor="t"/>
          <a:lstStyle/>
          <a:p>
            <a:pPr algn="r">
              <a:defRPr sz="1200" b="1">
                <a:solidFill>
                  <a:srgbClr val="F5B942"/>
                </a:solidFill>
                <a:latin typeface="Calibri"/>
              </a:defRPr>
            </a:pPr>
            <a:r>
              <a:t>×0.15</a:t>
            </a:r>
          </a:p>
        </p:txBody>
      </p:sp>
      <p:sp>
        <p:nvSpPr>
          <p:cNvPr id="20" name="TextBox 19"/>
          <p:cNvSpPr txBox="1"/>
          <p:nvPr/>
        </p:nvSpPr>
        <p:spPr>
          <a:xfrm>
            <a:off x="6794357" y="2771901"/>
            <a:ext cx="4830714" cy="526542"/>
          </a:xfrm>
          <a:prstGeom prst="rect">
            <a:avLst/>
          </a:prstGeom>
          <a:noFill/>
        </p:spPr>
        <p:txBody>
          <a:bodyPr wrap="square" anchor="t"/>
          <a:lstStyle/>
          <a:p>
            <a:pPr algn="l">
              <a:defRPr sz="1100" b="0">
                <a:solidFill>
                  <a:srgbClr val="8794AB"/>
                </a:solidFill>
                <a:latin typeface="Calibri"/>
              </a:defRPr>
            </a:pPr>
            <a:r>
              <a:t>Ejercicio reciente ×0,25 junto a cafeína ×0,6. Dos motivos para dudar pesan más que uno.</a:t>
            </a:r>
          </a:p>
        </p:txBody>
      </p:sp>
      <p:sp>
        <p:nvSpPr>
          <p:cNvPr id="21" name="Rectangle 20"/>
          <p:cNvSpPr/>
          <p:nvPr/>
        </p:nvSpPr>
        <p:spPr>
          <a:xfrm>
            <a:off x="6794357" y="3335020"/>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794357" y="3389884"/>
            <a:ext cx="3284885" cy="201168"/>
          </a:xfrm>
          <a:prstGeom prst="rect">
            <a:avLst/>
          </a:prstGeom>
          <a:noFill/>
        </p:spPr>
        <p:txBody>
          <a:bodyPr wrap="square" anchor="t"/>
          <a:lstStyle/>
          <a:p>
            <a:pPr algn="l">
              <a:defRPr sz="1200" b="1">
                <a:solidFill>
                  <a:srgbClr val="F3F6FB"/>
                </a:solidFill>
                <a:latin typeface="Calibri"/>
              </a:defRPr>
            </a:pPr>
            <a:r>
              <a:t>Ponderación por frescura</a:t>
            </a:r>
          </a:p>
        </p:txBody>
      </p:sp>
      <p:sp>
        <p:nvSpPr>
          <p:cNvPr id="23" name="TextBox 22"/>
          <p:cNvSpPr txBox="1"/>
          <p:nvPr/>
        </p:nvSpPr>
        <p:spPr>
          <a:xfrm>
            <a:off x="10079243" y="3389884"/>
            <a:ext cx="1545828" cy="201168"/>
          </a:xfrm>
          <a:prstGeom prst="rect">
            <a:avLst/>
          </a:prstGeom>
          <a:noFill/>
        </p:spPr>
        <p:txBody>
          <a:bodyPr wrap="square" anchor="t"/>
          <a:lstStyle/>
          <a:p>
            <a:pPr algn="r">
              <a:defRPr sz="1200" b="1">
                <a:solidFill>
                  <a:srgbClr val="F5B942"/>
                </a:solidFill>
                <a:latin typeface="Calibri"/>
              </a:defRPr>
            </a:pPr>
            <a:r>
              <a:t>1.0 · 0.7 · 0.4 · 0.2</a:t>
            </a:r>
          </a:p>
        </p:txBody>
      </p:sp>
      <p:sp>
        <p:nvSpPr>
          <p:cNvPr id="24" name="TextBox 23"/>
          <p:cNvSpPr txBox="1"/>
          <p:nvPr/>
        </p:nvSpPr>
        <p:spPr>
          <a:xfrm>
            <a:off x="6794357" y="3609339"/>
            <a:ext cx="4830714" cy="526542"/>
          </a:xfrm>
          <a:prstGeom prst="rect">
            <a:avLst/>
          </a:prstGeom>
          <a:noFill/>
        </p:spPr>
        <p:txBody>
          <a:bodyPr wrap="square" anchor="t"/>
          <a:lstStyle/>
          <a:p>
            <a:pPr algn="l">
              <a:defRPr sz="1100" b="0">
                <a:solidFill>
                  <a:srgbClr val="8794AB"/>
                </a:solidFill>
                <a:latin typeface="Calibri"/>
              </a:defRPr>
            </a:pPr>
            <a:r>
              <a:t>En vivo, menos de 60 s; reciente, menos de 15 min; histórico, menos de 24 h; luego línea base</a:t>
            </a:r>
          </a:p>
        </p:txBody>
      </p:sp>
      <p:sp>
        <p:nvSpPr>
          <p:cNvPr id="25" name="TextBox 24"/>
          <p:cNvSpPr txBox="1"/>
          <p:nvPr/>
        </p:nvSpPr>
        <p:spPr>
          <a:xfrm>
            <a:off x="566928" y="1660143"/>
            <a:ext cx="5971397" cy="1267968"/>
          </a:xfrm>
          <a:prstGeom prst="rect">
            <a:avLst/>
          </a:prstGeom>
          <a:noFill/>
        </p:spPr>
        <p:txBody>
          <a:bodyPr wrap="square" anchor="t"/>
          <a:lstStyle/>
          <a:p>
            <a:pPr algn="l">
              <a:defRPr sz="1300" b="0">
                <a:solidFill>
                  <a:srgbClr val="AEB9CB"/>
                </a:solidFill>
                <a:latin typeface="Calibri"/>
              </a:defRPr>
            </a:pPr>
            <a:r>
              <a:t>La hoja de detalle nombra cada señal que contribuyó con su peso y su dirección, lista las señales que faltaron, nombra los factores de confusión que detectó y cuánto descontó por ellos, y explica la confianza en lenguaje llano. La mayoría de los productos lo esconden, porque mostrarlo obliga a admitir incertidumbre. Mostrarlo es todo el mecanismo de confianza.</a:t>
            </a:r>
          </a:p>
        </p:txBody>
      </p:sp>
      <p:sp>
        <p:nvSpPr>
          <p:cNvPr id="26" name="Rounded Rectangle 25"/>
          <p:cNvSpPr/>
          <p:nvPr/>
        </p:nvSpPr>
        <p:spPr>
          <a:xfrm>
            <a:off x="566928" y="4282185"/>
            <a:ext cx="960120" cy="237744"/>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66928" y="4291330"/>
            <a:ext cx="960120" cy="219456"/>
          </a:xfrm>
          <a:prstGeom prst="rect">
            <a:avLst/>
          </a:prstGeom>
          <a:noFill/>
        </p:spPr>
        <p:txBody>
          <a:bodyPr wrap="square" anchor="t"/>
          <a:lstStyle/>
          <a:p>
            <a:pPr algn="ctr">
              <a:defRPr sz="800" b="1">
                <a:solidFill>
                  <a:srgbClr val="A8C9B2"/>
                </a:solidFill>
                <a:latin typeface="Calibri"/>
              </a:defRPr>
            </a:pPr>
            <a:r>
              <a:t>Publicado</a:t>
            </a:r>
          </a:p>
        </p:txBody>
      </p:sp>
      <p:sp>
        <p:nvSpPr>
          <p:cNvPr id="28" name="TextBox 27"/>
          <p:cNvSpPr txBox="1"/>
          <p:nvPr/>
        </p:nvSpPr>
        <p:spPr>
          <a:xfrm>
            <a:off x="1645919" y="4263898"/>
            <a:ext cx="9979151" cy="329184"/>
          </a:xfrm>
          <a:prstGeom prst="rect">
            <a:avLst/>
          </a:prstGeom>
          <a:noFill/>
        </p:spPr>
        <p:txBody>
          <a:bodyPr wrap="square" anchor="t"/>
          <a:lstStyle/>
          <a:p>
            <a:pPr algn="l">
              <a:defRPr sz="1100" b="0">
                <a:solidFill>
                  <a:srgbClr val="8794AB"/>
                </a:solidFill>
                <a:latin typeface="Calibri"/>
              </a:defRPr>
            </a:pPr>
            <a:r>
              <a:t>La atribución para el modelo entrenado es por oclusión, por modalidad, publicada tras la compuerta CoreML (M3-H). La dirección heurística sigue como respaldo.</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5885792"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14  /  29</a:t>
            </a:r>
          </a:p>
        </p:txBody>
      </p:sp>
      <p:sp>
        <p:nvSpPr>
          <p:cNvPr id="10" name="TextBox 9"/>
          <p:cNvSpPr txBox="1"/>
          <p:nvPr/>
        </p:nvSpPr>
        <p:spPr>
          <a:xfrm>
            <a:off x="566928" y="640080"/>
            <a:ext cx="11058143" cy="544576"/>
          </a:xfrm>
          <a:prstGeom prst="rect">
            <a:avLst/>
          </a:prstGeom>
          <a:noFill/>
        </p:spPr>
        <p:txBody>
          <a:bodyPr wrap="square" anchor="t"/>
          <a:lstStyle/>
          <a:p>
            <a:pPr algn="l">
              <a:defRPr sz="2800" b="1">
                <a:solidFill>
                  <a:srgbClr val="F3F6FB"/>
                </a:solidFill>
                <a:latin typeface="Calibri"/>
              </a:defRPr>
            </a:pPr>
            <a:r>
              <a:t>Sin backend. Ni un backend cifrado. Sin backend.</a:t>
            </a:r>
          </a:p>
        </p:txBody>
      </p:sp>
      <p:sp>
        <p:nvSpPr>
          <p:cNvPr id="11" name="TextBox 10"/>
          <p:cNvSpPr txBox="1"/>
          <p:nvPr/>
        </p:nvSpPr>
        <p:spPr>
          <a:xfrm>
            <a:off x="566928" y="1276096"/>
            <a:ext cx="11058143" cy="422656"/>
          </a:xfrm>
          <a:prstGeom prst="rect">
            <a:avLst/>
          </a:prstGeom>
          <a:noFill/>
        </p:spPr>
        <p:txBody>
          <a:bodyPr wrap="square" anchor="t"/>
          <a:lstStyle/>
          <a:p>
            <a:pPr algn="l">
              <a:defRPr sz="1300" b="0">
                <a:solidFill>
                  <a:srgbClr val="AEB9CB"/>
                </a:solidFill>
                <a:latin typeface="Calibri"/>
              </a:defRPr>
            </a:pPr>
            <a:r>
              <a:t>Esto no es una política que una reunión de precios pueda revertir. Es la arquitectura, y se puede comprobar con un monitor de red en unos diez segundos.</a:t>
            </a:r>
          </a:p>
        </p:txBody>
      </p:sp>
      <p:pic>
        <p:nvPicPr>
          <p:cNvPr id="12" name="Picture 11" descr="dgm-topology.png"/>
          <p:cNvPicPr>
            <a:picLocks noChangeAspect="1"/>
          </p:cNvPicPr>
          <p:nvPr/>
        </p:nvPicPr>
        <p:blipFill>
          <a:blip r:embed="rId4"/>
          <a:stretch>
            <a:fillRect/>
          </a:stretch>
        </p:blipFill>
        <p:spPr>
          <a:xfrm>
            <a:off x="2008908" y="1845056"/>
            <a:ext cx="8174181" cy="2697480"/>
          </a:xfrm>
          <a:prstGeom prst="rect">
            <a:avLst/>
          </a:prstGeom>
        </p:spPr>
      </p:pic>
      <p:sp>
        <p:nvSpPr>
          <p:cNvPr id="13" name="Rectangle 12"/>
          <p:cNvSpPr/>
          <p:nvPr/>
        </p:nvSpPr>
        <p:spPr>
          <a:xfrm>
            <a:off x="566928" y="4633976"/>
            <a:ext cx="16459" cy="105156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94944" y="4633976"/>
            <a:ext cx="2508503" cy="384048"/>
          </a:xfrm>
          <a:prstGeom prst="rect">
            <a:avLst/>
          </a:prstGeom>
          <a:noFill/>
        </p:spPr>
        <p:txBody>
          <a:bodyPr wrap="square" anchor="t"/>
          <a:lstStyle/>
          <a:p>
            <a:pPr algn="l">
              <a:defRPr sz="2600" b="1">
                <a:solidFill>
                  <a:srgbClr val="F5B942"/>
                </a:solidFill>
                <a:latin typeface="Calibri"/>
              </a:defRPr>
            </a:pPr>
            <a:r>
              <a:t>0</a:t>
            </a:r>
          </a:p>
        </p:txBody>
      </p:sp>
      <p:sp>
        <p:nvSpPr>
          <p:cNvPr id="15" name="TextBox 14"/>
          <p:cNvSpPr txBox="1"/>
          <p:nvPr/>
        </p:nvSpPr>
        <p:spPr>
          <a:xfrm>
            <a:off x="694944" y="5036312"/>
            <a:ext cx="2508503" cy="256032"/>
          </a:xfrm>
          <a:prstGeom prst="rect">
            <a:avLst/>
          </a:prstGeom>
          <a:noFill/>
        </p:spPr>
        <p:txBody>
          <a:bodyPr wrap="square" anchor="t"/>
          <a:lstStyle/>
          <a:p>
            <a:pPr algn="l">
              <a:defRPr sz="1200" b="1">
                <a:solidFill>
                  <a:srgbClr val="F3F6FB"/>
                </a:solidFill>
                <a:latin typeface="Calibri"/>
              </a:defRPr>
            </a:pPr>
            <a:r>
              <a:t>llamadas de red</a:t>
            </a:r>
          </a:p>
        </p:txBody>
      </p:sp>
      <p:sp>
        <p:nvSpPr>
          <p:cNvPr id="16" name="TextBox 15"/>
          <p:cNvSpPr txBox="1"/>
          <p:nvPr/>
        </p:nvSpPr>
        <p:spPr>
          <a:xfrm>
            <a:off x="694944" y="5292344"/>
            <a:ext cx="2508503" cy="338327"/>
          </a:xfrm>
          <a:prstGeom prst="rect">
            <a:avLst/>
          </a:prstGeom>
          <a:noFill/>
        </p:spPr>
        <p:txBody>
          <a:bodyPr wrap="square" anchor="t"/>
          <a:lstStyle/>
          <a:p>
            <a:pPr algn="l">
              <a:defRPr sz="1100" b="0">
                <a:solidFill>
                  <a:srgbClr val="8794AB"/>
                </a:solidFill>
                <a:latin typeface="Calibri"/>
              </a:defRPr>
            </a:pPr>
            <a:r>
              <a:t>sin URLSession ni sockets, en ninguna parte</a:t>
            </a:r>
          </a:p>
        </p:txBody>
      </p:sp>
      <p:sp>
        <p:nvSpPr>
          <p:cNvPr id="17" name="Rectangle 16"/>
          <p:cNvSpPr/>
          <p:nvPr/>
        </p:nvSpPr>
        <p:spPr>
          <a:xfrm>
            <a:off x="3368039" y="4633976"/>
            <a:ext cx="16459" cy="105156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496055" y="4633976"/>
            <a:ext cx="2508503" cy="384048"/>
          </a:xfrm>
          <a:prstGeom prst="rect">
            <a:avLst/>
          </a:prstGeom>
          <a:noFill/>
        </p:spPr>
        <p:txBody>
          <a:bodyPr wrap="square" anchor="t"/>
          <a:lstStyle/>
          <a:p>
            <a:pPr algn="l">
              <a:defRPr sz="2600" b="1">
                <a:solidFill>
                  <a:srgbClr val="F5B942"/>
                </a:solidFill>
                <a:latin typeface="Calibri"/>
              </a:defRPr>
            </a:pPr>
            <a:r>
              <a:t>0</a:t>
            </a:r>
          </a:p>
        </p:txBody>
      </p:sp>
      <p:sp>
        <p:nvSpPr>
          <p:cNvPr id="19" name="TextBox 18"/>
          <p:cNvSpPr txBox="1"/>
          <p:nvPr/>
        </p:nvSpPr>
        <p:spPr>
          <a:xfrm>
            <a:off x="3496055" y="5036312"/>
            <a:ext cx="2508503" cy="256032"/>
          </a:xfrm>
          <a:prstGeom prst="rect">
            <a:avLst/>
          </a:prstGeom>
          <a:noFill/>
        </p:spPr>
        <p:txBody>
          <a:bodyPr wrap="square" anchor="t"/>
          <a:lstStyle/>
          <a:p>
            <a:pPr algn="l">
              <a:defRPr sz="1200" b="1">
                <a:solidFill>
                  <a:srgbClr val="F3F6FB"/>
                </a:solidFill>
                <a:latin typeface="Calibri"/>
              </a:defRPr>
            </a:pPr>
            <a:r>
              <a:t>paquetes de terceros</a:t>
            </a:r>
          </a:p>
        </p:txBody>
      </p:sp>
      <p:sp>
        <p:nvSpPr>
          <p:cNvPr id="20" name="TextBox 19"/>
          <p:cNvSpPr txBox="1"/>
          <p:nvPr/>
        </p:nvSpPr>
        <p:spPr>
          <a:xfrm>
            <a:off x="3496055" y="5292344"/>
            <a:ext cx="2508503" cy="338327"/>
          </a:xfrm>
          <a:prstGeom prst="rect">
            <a:avLst/>
          </a:prstGeom>
          <a:noFill/>
        </p:spPr>
        <p:txBody>
          <a:bodyPr wrap="square" anchor="t"/>
          <a:lstStyle/>
          <a:p>
            <a:pPr algn="l">
              <a:defRPr sz="1100" b="0">
                <a:solidFill>
                  <a:srgbClr val="8794AB"/>
                </a:solidFill>
                <a:latin typeface="Calibri"/>
              </a:defRPr>
            </a:pPr>
            <a:r>
              <a:t>sin SPM, sin analítica, sin SDK de fallos</a:t>
            </a:r>
          </a:p>
        </p:txBody>
      </p:sp>
      <p:sp>
        <p:nvSpPr>
          <p:cNvPr id="21" name="Rectangle 20"/>
          <p:cNvSpPr/>
          <p:nvPr/>
        </p:nvSpPr>
        <p:spPr>
          <a:xfrm>
            <a:off x="6169151" y="4633976"/>
            <a:ext cx="16459" cy="105156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297167" y="4633976"/>
            <a:ext cx="2508503" cy="384048"/>
          </a:xfrm>
          <a:prstGeom prst="rect">
            <a:avLst/>
          </a:prstGeom>
          <a:noFill/>
        </p:spPr>
        <p:txBody>
          <a:bodyPr wrap="square" anchor="t"/>
          <a:lstStyle/>
          <a:p>
            <a:pPr algn="l">
              <a:defRPr sz="2600" b="1">
                <a:solidFill>
                  <a:srgbClr val="F5B942"/>
                </a:solidFill>
                <a:latin typeface="Calibri"/>
              </a:defRPr>
            </a:pPr>
            <a:r>
              <a:t>19</a:t>
            </a:r>
          </a:p>
        </p:txBody>
      </p:sp>
      <p:sp>
        <p:nvSpPr>
          <p:cNvPr id="23" name="TextBox 22"/>
          <p:cNvSpPr txBox="1"/>
          <p:nvPr/>
        </p:nvSpPr>
        <p:spPr>
          <a:xfrm>
            <a:off x="6297167" y="5036312"/>
            <a:ext cx="2508503" cy="256032"/>
          </a:xfrm>
          <a:prstGeom prst="rect">
            <a:avLst/>
          </a:prstGeom>
          <a:noFill/>
        </p:spPr>
        <p:txBody>
          <a:bodyPr wrap="square" anchor="t"/>
          <a:lstStyle/>
          <a:p>
            <a:pPr algn="l">
              <a:defRPr sz="1200" b="1">
                <a:solidFill>
                  <a:srgbClr val="F3F6FB"/>
                </a:solidFill>
                <a:latin typeface="Calibri"/>
              </a:defRPr>
            </a:pPr>
            <a:r>
              <a:t>frameworks de Apple</a:t>
            </a:r>
          </a:p>
        </p:txBody>
      </p:sp>
      <p:sp>
        <p:nvSpPr>
          <p:cNvPr id="24" name="TextBox 23"/>
          <p:cNvSpPr txBox="1"/>
          <p:nvPr/>
        </p:nvSpPr>
        <p:spPr>
          <a:xfrm>
            <a:off x="6297167" y="5292344"/>
            <a:ext cx="2508503" cy="338327"/>
          </a:xfrm>
          <a:prstGeom prst="rect">
            <a:avLst/>
          </a:prstGeom>
          <a:noFill/>
        </p:spPr>
        <p:txBody>
          <a:bodyPr wrap="square" anchor="t"/>
          <a:lstStyle/>
          <a:p>
            <a:pPr algn="l">
              <a:defRPr sz="1100" b="0">
                <a:solidFill>
                  <a:srgbClr val="8794AB"/>
                </a:solidFill>
                <a:latin typeface="Calibri"/>
              </a:defRPr>
            </a:pPr>
            <a:r>
              <a:t>todos oficiales</a:t>
            </a:r>
          </a:p>
        </p:txBody>
      </p:sp>
      <p:sp>
        <p:nvSpPr>
          <p:cNvPr id="25" name="Rectangle 24"/>
          <p:cNvSpPr/>
          <p:nvPr/>
        </p:nvSpPr>
        <p:spPr>
          <a:xfrm>
            <a:off x="8970263" y="4633976"/>
            <a:ext cx="16459" cy="105156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098279" y="4633976"/>
            <a:ext cx="2508503" cy="384048"/>
          </a:xfrm>
          <a:prstGeom prst="rect">
            <a:avLst/>
          </a:prstGeom>
          <a:noFill/>
        </p:spPr>
        <p:txBody>
          <a:bodyPr wrap="square" anchor="t"/>
          <a:lstStyle/>
          <a:p>
            <a:pPr algn="l">
              <a:defRPr sz="2600" b="1">
                <a:solidFill>
                  <a:srgbClr val="F5B942"/>
                </a:solidFill>
                <a:latin typeface="Calibri"/>
              </a:defRPr>
            </a:pPr>
            <a:r>
              <a:t>1</a:t>
            </a:r>
          </a:p>
        </p:txBody>
      </p:sp>
      <p:sp>
        <p:nvSpPr>
          <p:cNvPr id="27" name="TextBox 26"/>
          <p:cNvSpPr txBox="1"/>
          <p:nvPr/>
        </p:nvSpPr>
        <p:spPr>
          <a:xfrm>
            <a:off x="9098279" y="5036312"/>
            <a:ext cx="2508503" cy="256032"/>
          </a:xfrm>
          <a:prstGeom prst="rect">
            <a:avLst/>
          </a:prstGeom>
          <a:noFill/>
        </p:spPr>
        <p:txBody>
          <a:bodyPr wrap="square" anchor="t"/>
          <a:lstStyle/>
          <a:p>
            <a:pPr algn="l">
              <a:defRPr sz="1200" b="1">
                <a:solidFill>
                  <a:srgbClr val="F3F6FB"/>
                </a:solidFill>
                <a:latin typeface="Calibri"/>
              </a:defRPr>
            </a:pPr>
            <a:r>
              <a:t>permiso especial por target</a:t>
            </a:r>
          </a:p>
        </p:txBody>
      </p:sp>
      <p:sp>
        <p:nvSpPr>
          <p:cNvPr id="28" name="TextBox 27"/>
          <p:cNvSpPr txBox="1"/>
          <p:nvPr/>
        </p:nvSpPr>
        <p:spPr>
          <a:xfrm>
            <a:off x="9098279" y="5292344"/>
            <a:ext cx="2508503" cy="338327"/>
          </a:xfrm>
          <a:prstGeom prst="rect">
            <a:avLst/>
          </a:prstGeom>
          <a:noFill/>
        </p:spPr>
        <p:txBody>
          <a:bodyPr wrap="square" anchor="t"/>
          <a:lstStyle/>
          <a:p>
            <a:pPr algn="l">
              <a:defRPr sz="1100" b="0">
                <a:solidFill>
                  <a:srgbClr val="8794AB"/>
                </a:solidFill>
                <a:latin typeface="Calibri"/>
              </a:defRPr>
            </a:pPr>
            <a:r>
              <a:t>Lectura de HealthKit. Esa es toda la superficie de capacidades.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6306206"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15  /  29</a:t>
            </a:r>
          </a:p>
        </p:txBody>
      </p:sp>
      <p:sp>
        <p:nvSpPr>
          <p:cNvPr id="10" name="TextBox 9"/>
          <p:cNvSpPr txBox="1"/>
          <p:nvPr/>
        </p:nvSpPr>
        <p:spPr>
          <a:xfrm>
            <a:off x="566928" y="640080"/>
            <a:ext cx="11058143" cy="201168"/>
          </a:xfrm>
          <a:prstGeom prst="rect">
            <a:avLst/>
          </a:prstGeom>
          <a:noFill/>
        </p:spPr>
        <p:txBody>
          <a:bodyPr wrap="square" anchor="t"/>
          <a:lstStyle/>
          <a:p>
            <a:pPr algn="l">
              <a:defRPr sz="1000" b="1">
                <a:solidFill>
                  <a:srgbClr val="8794AB"/>
                </a:solidFill>
                <a:latin typeface="Calibri"/>
              </a:defRPr>
            </a:pPr>
            <a:r>
              <a:t>ARQUITECTURA</a:t>
            </a:r>
          </a:p>
        </p:txBody>
      </p:sp>
      <p:sp>
        <p:nvSpPr>
          <p:cNvPr id="11" name="TextBox 10"/>
          <p:cNvSpPr txBox="1"/>
          <p:nvPr/>
        </p:nvSpPr>
        <p:spPr>
          <a:xfrm>
            <a:off x="566928" y="877824"/>
            <a:ext cx="11058143" cy="544576"/>
          </a:xfrm>
          <a:prstGeom prst="rect">
            <a:avLst/>
          </a:prstGeom>
          <a:noFill/>
        </p:spPr>
        <p:txBody>
          <a:bodyPr wrap="square" anchor="t"/>
          <a:lstStyle/>
          <a:p>
            <a:pPr algn="l">
              <a:defRPr sz="2800" b="1">
                <a:solidFill>
                  <a:srgbClr val="F3F6FB"/>
                </a:solidFill>
                <a:latin typeface="Calibri"/>
              </a:defRPr>
            </a:pPr>
            <a:r>
              <a:t>Quince capas, y te decimos exactamente cuáles están hechas.</a:t>
            </a:r>
          </a:p>
        </p:txBody>
      </p:sp>
      <p:sp>
        <p:nvSpPr>
          <p:cNvPr id="12" name="Rectangle 11"/>
          <p:cNvSpPr/>
          <p:nvPr/>
        </p:nvSpPr>
        <p:spPr>
          <a:xfrm>
            <a:off x="566928" y="1513840"/>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1961896"/>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1733296"/>
            <a:ext cx="502920" cy="219456"/>
          </a:xfrm>
          <a:prstGeom prst="rect">
            <a:avLst/>
          </a:prstGeom>
          <a:noFill/>
        </p:spPr>
        <p:txBody>
          <a:bodyPr wrap="square" anchor="t"/>
          <a:lstStyle/>
          <a:p>
            <a:pPr algn="l">
              <a:defRPr sz="900" b="0">
                <a:solidFill>
                  <a:srgbClr val="8794AB"/>
                </a:solidFill>
                <a:latin typeface="Calibri"/>
              </a:defRPr>
            </a:pPr>
            <a:r>
              <a:t>L01</a:t>
            </a:r>
          </a:p>
        </p:txBody>
      </p:sp>
      <p:sp>
        <p:nvSpPr>
          <p:cNvPr id="15" name="TextBox 14"/>
          <p:cNvSpPr txBox="1"/>
          <p:nvPr/>
        </p:nvSpPr>
        <p:spPr>
          <a:xfrm>
            <a:off x="1097280" y="1733296"/>
            <a:ext cx="4202094" cy="219456"/>
          </a:xfrm>
          <a:prstGeom prst="rect">
            <a:avLst/>
          </a:prstGeom>
          <a:noFill/>
        </p:spPr>
        <p:txBody>
          <a:bodyPr wrap="square" anchor="t"/>
          <a:lstStyle/>
          <a:p>
            <a:pPr algn="l">
              <a:defRPr sz="1100" b="0">
                <a:solidFill>
                  <a:srgbClr val="F3F6FB"/>
                </a:solidFill>
                <a:latin typeface="Calibri"/>
              </a:defRPr>
            </a:pPr>
            <a:r>
              <a:t>Adquisición de sensores</a:t>
            </a:r>
          </a:p>
        </p:txBody>
      </p:sp>
      <p:sp>
        <p:nvSpPr>
          <p:cNvPr id="16" name="Rounded Rectangle 15"/>
          <p:cNvSpPr/>
          <p:nvPr/>
        </p:nvSpPr>
        <p:spPr>
          <a:xfrm>
            <a:off x="5874836" y="1742440"/>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874836" y="1751584"/>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18" name="TextBox 17"/>
          <p:cNvSpPr txBox="1"/>
          <p:nvPr/>
        </p:nvSpPr>
        <p:spPr>
          <a:xfrm>
            <a:off x="7201814" y="1733296"/>
            <a:ext cx="4423257" cy="219456"/>
          </a:xfrm>
          <a:prstGeom prst="rect">
            <a:avLst/>
          </a:prstGeom>
          <a:noFill/>
        </p:spPr>
        <p:txBody>
          <a:bodyPr wrap="square" anchor="t"/>
          <a:lstStyle/>
          <a:p>
            <a:pPr algn="l">
              <a:defRPr sz="1000" b="0">
                <a:solidFill>
                  <a:srgbClr val="8794AB"/>
                </a:solidFill>
                <a:latin typeface="Calibri"/>
              </a:defRPr>
            </a:pPr>
            <a:r>
              <a:t>sesión y pasivo (M2) · el reloj sigue por sesión</a:t>
            </a:r>
          </a:p>
        </p:txBody>
      </p:sp>
      <p:sp>
        <p:nvSpPr>
          <p:cNvPr id="19" name="Rectangle 18"/>
          <p:cNvSpPr/>
          <p:nvPr/>
        </p:nvSpPr>
        <p:spPr>
          <a:xfrm>
            <a:off x="566928" y="2217928"/>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66928" y="1989328"/>
            <a:ext cx="502920" cy="219456"/>
          </a:xfrm>
          <a:prstGeom prst="rect">
            <a:avLst/>
          </a:prstGeom>
          <a:noFill/>
        </p:spPr>
        <p:txBody>
          <a:bodyPr wrap="square" anchor="t"/>
          <a:lstStyle/>
          <a:p>
            <a:pPr algn="l">
              <a:defRPr sz="900" b="0">
                <a:solidFill>
                  <a:srgbClr val="8794AB"/>
                </a:solidFill>
                <a:latin typeface="Calibri"/>
              </a:defRPr>
            </a:pPr>
            <a:r>
              <a:t>L02</a:t>
            </a:r>
          </a:p>
        </p:txBody>
      </p:sp>
      <p:sp>
        <p:nvSpPr>
          <p:cNvPr id="21" name="TextBox 20"/>
          <p:cNvSpPr txBox="1"/>
          <p:nvPr/>
        </p:nvSpPr>
        <p:spPr>
          <a:xfrm>
            <a:off x="1097280" y="1989328"/>
            <a:ext cx="4202094" cy="219456"/>
          </a:xfrm>
          <a:prstGeom prst="rect">
            <a:avLst/>
          </a:prstGeom>
          <a:noFill/>
        </p:spPr>
        <p:txBody>
          <a:bodyPr wrap="square" anchor="t"/>
          <a:lstStyle/>
          <a:p>
            <a:pPr algn="l">
              <a:defRPr sz="1100" b="0">
                <a:solidFill>
                  <a:srgbClr val="F3F6FB"/>
                </a:solidFill>
                <a:latin typeface="Calibri"/>
              </a:defRPr>
            </a:pPr>
            <a:r>
              <a:t>Motor de calidad de señal</a:t>
            </a:r>
          </a:p>
        </p:txBody>
      </p:sp>
      <p:sp>
        <p:nvSpPr>
          <p:cNvPr id="22" name="Rounded Rectangle 21"/>
          <p:cNvSpPr/>
          <p:nvPr/>
        </p:nvSpPr>
        <p:spPr>
          <a:xfrm>
            <a:off x="5874836" y="1998471"/>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874836" y="2007616"/>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24" name="TextBox 23"/>
          <p:cNvSpPr txBox="1"/>
          <p:nvPr/>
        </p:nvSpPr>
        <p:spPr>
          <a:xfrm>
            <a:off x="7201814" y="1989328"/>
            <a:ext cx="4423257" cy="219456"/>
          </a:xfrm>
          <a:prstGeom prst="rect">
            <a:avLst/>
          </a:prstGeom>
          <a:noFill/>
        </p:spPr>
        <p:txBody>
          <a:bodyPr wrap="square" anchor="t"/>
          <a:lstStyle/>
          <a:p>
            <a:pPr algn="l">
              <a:defRPr sz="1000" b="0">
                <a:solidFill>
                  <a:srgbClr val="8794AB"/>
                </a:solidFill>
                <a:latin typeface="Calibri"/>
              </a:defRPr>
            </a:pPr>
            <a:r>
              <a:t>ponderación activa · índice visible (M2)</a:t>
            </a:r>
          </a:p>
        </p:txBody>
      </p:sp>
      <p:sp>
        <p:nvSpPr>
          <p:cNvPr id="25" name="Rectangle 24"/>
          <p:cNvSpPr/>
          <p:nvPr/>
        </p:nvSpPr>
        <p:spPr>
          <a:xfrm>
            <a:off x="566928" y="2473960"/>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66928" y="2245359"/>
            <a:ext cx="502920" cy="219456"/>
          </a:xfrm>
          <a:prstGeom prst="rect">
            <a:avLst/>
          </a:prstGeom>
          <a:noFill/>
        </p:spPr>
        <p:txBody>
          <a:bodyPr wrap="square" anchor="t"/>
          <a:lstStyle/>
          <a:p>
            <a:pPr algn="l">
              <a:defRPr sz="900" b="0">
                <a:solidFill>
                  <a:srgbClr val="8794AB"/>
                </a:solidFill>
                <a:latin typeface="Calibri"/>
              </a:defRPr>
            </a:pPr>
            <a:r>
              <a:t>L03</a:t>
            </a:r>
          </a:p>
        </p:txBody>
      </p:sp>
      <p:sp>
        <p:nvSpPr>
          <p:cNvPr id="27" name="TextBox 26"/>
          <p:cNvSpPr txBox="1"/>
          <p:nvPr/>
        </p:nvSpPr>
        <p:spPr>
          <a:xfrm>
            <a:off x="1097280" y="2245359"/>
            <a:ext cx="4202094" cy="219456"/>
          </a:xfrm>
          <a:prstGeom prst="rect">
            <a:avLst/>
          </a:prstGeom>
          <a:noFill/>
        </p:spPr>
        <p:txBody>
          <a:bodyPr wrap="square" anchor="t"/>
          <a:lstStyle/>
          <a:p>
            <a:pPr algn="l">
              <a:defRPr sz="1100" b="0">
                <a:solidFill>
                  <a:srgbClr val="F3F6FB"/>
                </a:solidFill>
                <a:latin typeface="Calibri"/>
              </a:defRPr>
            </a:pPr>
            <a:r>
              <a:t>Extracción de características</a:t>
            </a:r>
          </a:p>
        </p:txBody>
      </p:sp>
      <p:sp>
        <p:nvSpPr>
          <p:cNvPr id="28" name="Rounded Rectangle 27"/>
          <p:cNvSpPr/>
          <p:nvPr/>
        </p:nvSpPr>
        <p:spPr>
          <a:xfrm>
            <a:off x="5874836" y="2254503"/>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874836" y="2263647"/>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30" name="TextBox 29"/>
          <p:cNvSpPr txBox="1"/>
          <p:nvPr/>
        </p:nvSpPr>
        <p:spPr>
          <a:xfrm>
            <a:off x="7201814" y="2245359"/>
            <a:ext cx="4423257" cy="219456"/>
          </a:xfrm>
          <a:prstGeom prst="rect">
            <a:avLst/>
          </a:prstGeom>
          <a:noFill/>
        </p:spPr>
        <p:txBody>
          <a:bodyPr wrap="square" anchor="t"/>
          <a:lstStyle/>
          <a:p>
            <a:pPr algn="l">
              <a:defRPr sz="1000" b="0">
                <a:solidFill>
                  <a:srgbClr val="8794AB"/>
                </a:solidFill>
                <a:latin typeface="Calibri"/>
              </a:defRPr>
            </a:pPr>
            <a:r>
              <a:t>48 lanes congeladas del modelo · MFCC de voz fuera del modelo</a:t>
            </a:r>
          </a:p>
        </p:txBody>
      </p:sp>
      <p:sp>
        <p:nvSpPr>
          <p:cNvPr id="31" name="Rectangle 30"/>
          <p:cNvSpPr/>
          <p:nvPr/>
        </p:nvSpPr>
        <p:spPr>
          <a:xfrm>
            <a:off x="566928" y="2729992"/>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66928" y="2501392"/>
            <a:ext cx="502920" cy="219456"/>
          </a:xfrm>
          <a:prstGeom prst="rect">
            <a:avLst/>
          </a:prstGeom>
          <a:noFill/>
        </p:spPr>
        <p:txBody>
          <a:bodyPr wrap="square" anchor="t"/>
          <a:lstStyle/>
          <a:p>
            <a:pPr algn="l">
              <a:defRPr sz="900" b="0">
                <a:solidFill>
                  <a:srgbClr val="8794AB"/>
                </a:solidFill>
                <a:latin typeface="Calibri"/>
              </a:defRPr>
            </a:pPr>
            <a:r>
              <a:t>L04</a:t>
            </a:r>
          </a:p>
        </p:txBody>
      </p:sp>
      <p:sp>
        <p:nvSpPr>
          <p:cNvPr id="33" name="TextBox 32"/>
          <p:cNvSpPr txBox="1"/>
          <p:nvPr/>
        </p:nvSpPr>
        <p:spPr>
          <a:xfrm>
            <a:off x="1097280" y="2501392"/>
            <a:ext cx="4202094" cy="219456"/>
          </a:xfrm>
          <a:prstGeom prst="rect">
            <a:avLst/>
          </a:prstGeom>
          <a:noFill/>
        </p:spPr>
        <p:txBody>
          <a:bodyPr wrap="square" anchor="t"/>
          <a:lstStyle/>
          <a:p>
            <a:pPr algn="l">
              <a:defRPr sz="1100" b="0">
                <a:solidFill>
                  <a:srgbClr val="F3F6FB"/>
                </a:solidFill>
                <a:latin typeface="Calibri"/>
              </a:defRPr>
            </a:pPr>
            <a:r>
              <a:t>Modelo de estado fisiológico</a:t>
            </a:r>
          </a:p>
        </p:txBody>
      </p:sp>
      <p:sp>
        <p:nvSpPr>
          <p:cNvPr id="34" name="Rounded Rectangle 33"/>
          <p:cNvSpPr/>
          <p:nvPr/>
        </p:nvSpPr>
        <p:spPr>
          <a:xfrm>
            <a:off x="5874836" y="2510536"/>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5874836" y="2519680"/>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36" name="TextBox 35"/>
          <p:cNvSpPr txBox="1"/>
          <p:nvPr/>
        </p:nvSpPr>
        <p:spPr>
          <a:xfrm>
            <a:off x="7201814" y="2501392"/>
            <a:ext cx="4423257" cy="219456"/>
          </a:xfrm>
          <a:prstGeom prst="rect">
            <a:avLst/>
          </a:prstGeom>
          <a:noFill/>
        </p:spPr>
        <p:txBody>
          <a:bodyPr wrap="square" anchor="t"/>
          <a:lstStyle/>
          <a:p>
            <a:pPr algn="l">
              <a:defRPr sz="1000" b="0">
                <a:solidFill>
                  <a:srgbClr val="8794AB"/>
                </a:solidFill>
                <a:latin typeface="Calibri"/>
              </a:defRPr>
            </a:pPr>
            <a:r>
              <a:t>estrés, recuperación, disposición, fatiga, autonómico, circadiano</a:t>
            </a:r>
          </a:p>
        </p:txBody>
      </p:sp>
      <p:sp>
        <p:nvSpPr>
          <p:cNvPr id="37" name="Rectangle 36"/>
          <p:cNvSpPr/>
          <p:nvPr/>
        </p:nvSpPr>
        <p:spPr>
          <a:xfrm>
            <a:off x="566928" y="2986024"/>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566928" y="2757424"/>
            <a:ext cx="502920" cy="219456"/>
          </a:xfrm>
          <a:prstGeom prst="rect">
            <a:avLst/>
          </a:prstGeom>
          <a:noFill/>
        </p:spPr>
        <p:txBody>
          <a:bodyPr wrap="square" anchor="t"/>
          <a:lstStyle/>
          <a:p>
            <a:pPr algn="l">
              <a:defRPr sz="900" b="0">
                <a:solidFill>
                  <a:srgbClr val="8794AB"/>
                </a:solidFill>
                <a:latin typeface="Calibri"/>
              </a:defRPr>
            </a:pPr>
            <a:r>
              <a:t>L05</a:t>
            </a:r>
          </a:p>
        </p:txBody>
      </p:sp>
      <p:sp>
        <p:nvSpPr>
          <p:cNvPr id="39" name="TextBox 38"/>
          <p:cNvSpPr txBox="1"/>
          <p:nvPr/>
        </p:nvSpPr>
        <p:spPr>
          <a:xfrm>
            <a:off x="1097280" y="2757424"/>
            <a:ext cx="4202094" cy="219456"/>
          </a:xfrm>
          <a:prstGeom prst="rect">
            <a:avLst/>
          </a:prstGeom>
          <a:noFill/>
        </p:spPr>
        <p:txBody>
          <a:bodyPr wrap="square" anchor="t"/>
          <a:lstStyle/>
          <a:p>
            <a:pPr algn="l">
              <a:defRPr sz="1100" b="0">
                <a:solidFill>
                  <a:srgbClr val="F3F6FB"/>
                </a:solidFill>
                <a:latin typeface="Calibri"/>
              </a:defRPr>
            </a:pPr>
            <a:r>
              <a:t>Contexto conductual</a:t>
            </a:r>
          </a:p>
        </p:txBody>
      </p:sp>
      <p:sp>
        <p:nvSpPr>
          <p:cNvPr id="40" name="Rounded Rectangle 39"/>
          <p:cNvSpPr/>
          <p:nvPr/>
        </p:nvSpPr>
        <p:spPr>
          <a:xfrm>
            <a:off x="5874836" y="2766568"/>
            <a:ext cx="1051560" cy="182880"/>
          </a:xfrm>
          <a:prstGeom prst="roundRect">
            <a:avLst>
              <a:gd name="adj" fmla="val 50000"/>
            </a:avLst>
          </a:prstGeom>
          <a:solidFill>
            <a:srgbClr val="2A2113"/>
          </a:solidFill>
          <a:ln w="9525">
            <a:solidFill>
              <a:srgbClr val="2A211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5874836" y="2775712"/>
            <a:ext cx="1051560" cy="164592"/>
          </a:xfrm>
          <a:prstGeom prst="rect">
            <a:avLst/>
          </a:prstGeom>
          <a:noFill/>
        </p:spPr>
        <p:txBody>
          <a:bodyPr wrap="square" anchor="t"/>
          <a:lstStyle/>
          <a:p>
            <a:pPr algn="ctr">
              <a:defRPr sz="800" b="1">
                <a:solidFill>
                  <a:srgbClr val="F5B942"/>
                </a:solidFill>
                <a:latin typeface="Calibri"/>
              </a:defRPr>
            </a:pPr>
            <a:r>
              <a:t>Parcial</a:t>
            </a:r>
          </a:p>
        </p:txBody>
      </p:sp>
      <p:sp>
        <p:nvSpPr>
          <p:cNvPr id="42" name="TextBox 41"/>
          <p:cNvSpPr txBox="1"/>
          <p:nvPr/>
        </p:nvSpPr>
        <p:spPr>
          <a:xfrm>
            <a:off x="7201814" y="2757424"/>
            <a:ext cx="4423257" cy="219456"/>
          </a:xfrm>
          <a:prstGeom prst="rect">
            <a:avLst/>
          </a:prstGeom>
          <a:noFill/>
        </p:spPr>
        <p:txBody>
          <a:bodyPr wrap="square" anchor="t"/>
          <a:lstStyle/>
          <a:p>
            <a:pPr algn="l">
              <a:defRPr sz="1000" b="0">
                <a:solidFill>
                  <a:srgbClr val="8794AB"/>
                </a:solidFill>
                <a:latin typeface="Calibri"/>
              </a:defRPr>
            </a:pPr>
            <a:r>
              <a:t>limitado por la plataforma · ver exclusiones</a:t>
            </a:r>
          </a:p>
        </p:txBody>
      </p:sp>
      <p:sp>
        <p:nvSpPr>
          <p:cNvPr id="43" name="Rectangle 42"/>
          <p:cNvSpPr/>
          <p:nvPr/>
        </p:nvSpPr>
        <p:spPr>
          <a:xfrm>
            <a:off x="566928" y="3242056"/>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566928" y="3013456"/>
            <a:ext cx="502920" cy="219456"/>
          </a:xfrm>
          <a:prstGeom prst="rect">
            <a:avLst/>
          </a:prstGeom>
          <a:noFill/>
        </p:spPr>
        <p:txBody>
          <a:bodyPr wrap="square" anchor="t"/>
          <a:lstStyle/>
          <a:p>
            <a:pPr algn="l">
              <a:defRPr sz="900" b="0">
                <a:solidFill>
                  <a:srgbClr val="8794AB"/>
                </a:solidFill>
                <a:latin typeface="Calibri"/>
              </a:defRPr>
            </a:pPr>
            <a:r>
              <a:t>L06</a:t>
            </a:r>
          </a:p>
        </p:txBody>
      </p:sp>
      <p:sp>
        <p:nvSpPr>
          <p:cNvPr id="45" name="TextBox 44"/>
          <p:cNvSpPr txBox="1"/>
          <p:nvPr/>
        </p:nvSpPr>
        <p:spPr>
          <a:xfrm>
            <a:off x="1097280" y="3013456"/>
            <a:ext cx="4202094" cy="219456"/>
          </a:xfrm>
          <a:prstGeom prst="rect">
            <a:avLst/>
          </a:prstGeom>
          <a:noFill/>
        </p:spPr>
        <p:txBody>
          <a:bodyPr wrap="square" anchor="t"/>
          <a:lstStyle/>
          <a:p>
            <a:pPr algn="l">
              <a:defRPr sz="1100" b="0">
                <a:solidFill>
                  <a:srgbClr val="F3F6FB"/>
                </a:solidFill>
                <a:latin typeface="Calibri"/>
              </a:defRPr>
            </a:pPr>
            <a:r>
              <a:t>Contexto y factores de confusión</a:t>
            </a:r>
          </a:p>
        </p:txBody>
      </p:sp>
      <p:sp>
        <p:nvSpPr>
          <p:cNvPr id="46" name="Rounded Rectangle 45"/>
          <p:cNvSpPr/>
          <p:nvPr/>
        </p:nvSpPr>
        <p:spPr>
          <a:xfrm>
            <a:off x="5874836" y="3022600"/>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5874836" y="3031744"/>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48" name="TextBox 47"/>
          <p:cNvSpPr txBox="1"/>
          <p:nvPr/>
        </p:nvSpPr>
        <p:spPr>
          <a:xfrm>
            <a:off x="7201814" y="3013456"/>
            <a:ext cx="4423257" cy="219456"/>
          </a:xfrm>
          <a:prstGeom prst="rect">
            <a:avLst/>
          </a:prstGeom>
          <a:noFill/>
        </p:spPr>
        <p:txBody>
          <a:bodyPr wrap="square" anchor="t"/>
          <a:lstStyle/>
          <a:p>
            <a:pPr algn="l">
              <a:defRPr sz="1000" b="0">
                <a:solidFill>
                  <a:srgbClr val="8794AB"/>
                </a:solidFill>
                <a:latin typeface="Calibri"/>
              </a:defRPr>
            </a:pPr>
            <a:r>
              <a:t>10 tipos · el ejercicio no es ansiedad</a:t>
            </a:r>
          </a:p>
        </p:txBody>
      </p:sp>
      <p:sp>
        <p:nvSpPr>
          <p:cNvPr id="49" name="Rectangle 48"/>
          <p:cNvSpPr/>
          <p:nvPr/>
        </p:nvSpPr>
        <p:spPr>
          <a:xfrm>
            <a:off x="566928" y="3498088"/>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566928" y="3269488"/>
            <a:ext cx="502920" cy="219456"/>
          </a:xfrm>
          <a:prstGeom prst="rect">
            <a:avLst/>
          </a:prstGeom>
          <a:noFill/>
        </p:spPr>
        <p:txBody>
          <a:bodyPr wrap="square" anchor="t"/>
          <a:lstStyle/>
          <a:p>
            <a:pPr algn="l">
              <a:defRPr sz="900" b="0">
                <a:solidFill>
                  <a:srgbClr val="8794AB"/>
                </a:solidFill>
                <a:latin typeface="Calibri"/>
              </a:defRPr>
            </a:pPr>
            <a:r>
              <a:t>L07</a:t>
            </a:r>
          </a:p>
        </p:txBody>
      </p:sp>
      <p:sp>
        <p:nvSpPr>
          <p:cNvPr id="51" name="TextBox 50"/>
          <p:cNvSpPr txBox="1"/>
          <p:nvPr/>
        </p:nvSpPr>
        <p:spPr>
          <a:xfrm>
            <a:off x="1097280" y="3269488"/>
            <a:ext cx="4202094" cy="219456"/>
          </a:xfrm>
          <a:prstGeom prst="rect">
            <a:avLst/>
          </a:prstGeom>
          <a:noFill/>
        </p:spPr>
        <p:txBody>
          <a:bodyPr wrap="square" anchor="t"/>
          <a:lstStyle/>
          <a:p>
            <a:pPr algn="l">
              <a:defRPr sz="1100" b="0">
                <a:solidFill>
                  <a:srgbClr val="F3F6FB"/>
                </a:solidFill>
                <a:latin typeface="Calibri"/>
              </a:defRPr>
            </a:pPr>
            <a:r>
              <a:t>Línea base personalizada</a:t>
            </a:r>
          </a:p>
        </p:txBody>
      </p:sp>
      <p:sp>
        <p:nvSpPr>
          <p:cNvPr id="52" name="Rounded Rectangle 51"/>
          <p:cNvSpPr/>
          <p:nvPr/>
        </p:nvSpPr>
        <p:spPr>
          <a:xfrm>
            <a:off x="5874836" y="3278631"/>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5874836" y="3287776"/>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54" name="TextBox 53"/>
          <p:cNvSpPr txBox="1"/>
          <p:nvPr/>
        </p:nvSpPr>
        <p:spPr>
          <a:xfrm>
            <a:off x="7201814" y="3269488"/>
            <a:ext cx="4423257" cy="219456"/>
          </a:xfrm>
          <a:prstGeom prst="rect">
            <a:avLst/>
          </a:prstGeom>
          <a:noFill/>
        </p:spPr>
        <p:txBody>
          <a:bodyPr wrap="square" anchor="t"/>
          <a:lstStyle/>
          <a:p>
            <a:pPr algn="l">
              <a:defRPr sz="1000" b="0">
                <a:solidFill>
                  <a:srgbClr val="8794AB"/>
                </a:solidFill>
                <a:latin typeface="Calibri"/>
              </a:defRPr>
            </a:pPr>
            <a:r>
              <a:t>anillo de 90 días, 8 franjas, ventanas 7/30/90</a:t>
            </a:r>
          </a:p>
        </p:txBody>
      </p:sp>
      <p:sp>
        <p:nvSpPr>
          <p:cNvPr id="55" name="Rectangle 54"/>
          <p:cNvSpPr/>
          <p:nvPr/>
        </p:nvSpPr>
        <p:spPr>
          <a:xfrm>
            <a:off x="566928" y="3754120"/>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566928" y="3525520"/>
            <a:ext cx="502920" cy="219456"/>
          </a:xfrm>
          <a:prstGeom prst="rect">
            <a:avLst/>
          </a:prstGeom>
          <a:noFill/>
        </p:spPr>
        <p:txBody>
          <a:bodyPr wrap="square" anchor="t"/>
          <a:lstStyle/>
          <a:p>
            <a:pPr algn="l">
              <a:defRPr sz="900" b="0">
                <a:solidFill>
                  <a:srgbClr val="8794AB"/>
                </a:solidFill>
                <a:latin typeface="Calibri"/>
              </a:defRPr>
            </a:pPr>
            <a:r>
              <a:t>L08</a:t>
            </a:r>
          </a:p>
        </p:txBody>
      </p:sp>
      <p:sp>
        <p:nvSpPr>
          <p:cNvPr id="57" name="TextBox 56"/>
          <p:cNvSpPr txBox="1"/>
          <p:nvPr/>
        </p:nvSpPr>
        <p:spPr>
          <a:xfrm>
            <a:off x="1097280" y="3525520"/>
            <a:ext cx="4202094" cy="219456"/>
          </a:xfrm>
          <a:prstGeom prst="rect">
            <a:avLst/>
          </a:prstGeom>
          <a:noFill/>
        </p:spPr>
        <p:txBody>
          <a:bodyPr wrap="square" anchor="t"/>
          <a:lstStyle/>
          <a:p>
            <a:pPr algn="l">
              <a:defRPr sz="1100" b="0">
                <a:solidFill>
                  <a:srgbClr val="F3F6FB"/>
                </a:solidFill>
                <a:latin typeface="Calibri"/>
              </a:defRPr>
            </a:pPr>
            <a:r>
              <a:t>Fusión multimodal</a:t>
            </a:r>
          </a:p>
        </p:txBody>
      </p:sp>
      <p:sp>
        <p:nvSpPr>
          <p:cNvPr id="58" name="Rounded Rectangle 57"/>
          <p:cNvSpPr/>
          <p:nvPr/>
        </p:nvSpPr>
        <p:spPr>
          <a:xfrm>
            <a:off x="5874836" y="3534664"/>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5874836" y="3543808"/>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60" name="TextBox 59"/>
          <p:cNvSpPr txBox="1"/>
          <p:nvPr/>
        </p:nvSpPr>
        <p:spPr>
          <a:xfrm>
            <a:off x="7201814" y="3525520"/>
            <a:ext cx="4423257" cy="219456"/>
          </a:xfrm>
          <a:prstGeom prst="rect">
            <a:avLst/>
          </a:prstGeom>
          <a:noFill/>
        </p:spPr>
        <p:txBody>
          <a:bodyPr wrap="square" anchor="t"/>
          <a:lstStyle/>
          <a:p>
            <a:pPr algn="l">
              <a:defRPr sz="1000" b="0">
                <a:solidFill>
                  <a:srgbClr val="8794AB"/>
                </a:solidFill>
                <a:latin typeface="Calibri"/>
              </a:defRPr>
            </a:pPr>
            <a:r>
              <a:t>heurística más fusión tardía CoreML (experimental)</a:t>
            </a:r>
          </a:p>
        </p:txBody>
      </p:sp>
      <p:sp>
        <p:nvSpPr>
          <p:cNvPr id="61" name="Rectangle 60"/>
          <p:cNvSpPr/>
          <p:nvPr/>
        </p:nvSpPr>
        <p:spPr>
          <a:xfrm>
            <a:off x="566928" y="4010152"/>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566928" y="3781552"/>
            <a:ext cx="502920" cy="219456"/>
          </a:xfrm>
          <a:prstGeom prst="rect">
            <a:avLst/>
          </a:prstGeom>
          <a:noFill/>
        </p:spPr>
        <p:txBody>
          <a:bodyPr wrap="square" anchor="t"/>
          <a:lstStyle/>
          <a:p>
            <a:pPr algn="l">
              <a:defRPr sz="900" b="0">
                <a:solidFill>
                  <a:srgbClr val="8794AB"/>
                </a:solidFill>
                <a:latin typeface="Calibri"/>
              </a:defRPr>
            </a:pPr>
            <a:r>
              <a:t>L09</a:t>
            </a:r>
          </a:p>
        </p:txBody>
      </p:sp>
      <p:sp>
        <p:nvSpPr>
          <p:cNvPr id="63" name="TextBox 62"/>
          <p:cNvSpPr txBox="1"/>
          <p:nvPr/>
        </p:nvSpPr>
        <p:spPr>
          <a:xfrm>
            <a:off x="1097280" y="3781552"/>
            <a:ext cx="4202094" cy="219456"/>
          </a:xfrm>
          <a:prstGeom prst="rect">
            <a:avLst/>
          </a:prstGeom>
          <a:noFill/>
        </p:spPr>
        <p:txBody>
          <a:bodyPr wrap="square" anchor="t"/>
          <a:lstStyle/>
          <a:p>
            <a:pPr algn="l">
              <a:defRPr sz="1100" b="0">
                <a:solidFill>
                  <a:srgbClr val="F3F6FB"/>
                </a:solidFill>
                <a:latin typeface="Calibri"/>
              </a:defRPr>
            </a:pPr>
            <a:r>
              <a:t>Memoria temporal</a:t>
            </a:r>
          </a:p>
        </p:txBody>
      </p:sp>
      <p:sp>
        <p:nvSpPr>
          <p:cNvPr id="64" name="Rounded Rectangle 63"/>
          <p:cNvSpPr/>
          <p:nvPr/>
        </p:nvSpPr>
        <p:spPr>
          <a:xfrm>
            <a:off x="5874836" y="3790696"/>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5874836" y="3799840"/>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66" name="TextBox 65"/>
          <p:cNvSpPr txBox="1"/>
          <p:nvPr/>
        </p:nvSpPr>
        <p:spPr>
          <a:xfrm>
            <a:off x="7201814" y="3781552"/>
            <a:ext cx="4423257" cy="219456"/>
          </a:xfrm>
          <a:prstGeom prst="rect">
            <a:avLst/>
          </a:prstGeom>
          <a:noFill/>
        </p:spPr>
        <p:txBody>
          <a:bodyPr wrap="square" anchor="t"/>
          <a:lstStyle/>
          <a:p>
            <a:pPr algn="l">
              <a:defRPr sz="1000" b="0">
                <a:solidFill>
                  <a:srgbClr val="8794AB"/>
                </a:solidFill>
                <a:latin typeface="Calibri"/>
              </a:defRPr>
            </a:pPr>
            <a:r>
              <a:t>embeddings a varios horizontes · las lanes G9 siguen vacías</a:t>
            </a:r>
          </a:p>
        </p:txBody>
      </p:sp>
      <p:sp>
        <p:nvSpPr>
          <p:cNvPr id="67" name="Rectangle 66"/>
          <p:cNvSpPr/>
          <p:nvPr/>
        </p:nvSpPr>
        <p:spPr>
          <a:xfrm>
            <a:off x="566928" y="4266184"/>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566928" y="4037584"/>
            <a:ext cx="502920" cy="219456"/>
          </a:xfrm>
          <a:prstGeom prst="rect">
            <a:avLst/>
          </a:prstGeom>
          <a:noFill/>
        </p:spPr>
        <p:txBody>
          <a:bodyPr wrap="square" anchor="t"/>
          <a:lstStyle/>
          <a:p>
            <a:pPr algn="l">
              <a:defRPr sz="900" b="0">
                <a:solidFill>
                  <a:srgbClr val="8794AB"/>
                </a:solidFill>
                <a:latin typeface="Calibri"/>
              </a:defRPr>
            </a:pPr>
            <a:r>
              <a:t>L10</a:t>
            </a:r>
          </a:p>
        </p:txBody>
      </p:sp>
      <p:sp>
        <p:nvSpPr>
          <p:cNvPr id="69" name="TextBox 68"/>
          <p:cNvSpPr txBox="1"/>
          <p:nvPr/>
        </p:nvSpPr>
        <p:spPr>
          <a:xfrm>
            <a:off x="1097280" y="4037584"/>
            <a:ext cx="4202094" cy="219456"/>
          </a:xfrm>
          <a:prstGeom prst="rect">
            <a:avLst/>
          </a:prstGeom>
          <a:noFill/>
        </p:spPr>
        <p:txBody>
          <a:bodyPr wrap="square" anchor="t"/>
          <a:lstStyle/>
          <a:p>
            <a:pPr algn="l">
              <a:defRPr sz="1100" b="0">
                <a:solidFill>
                  <a:srgbClr val="F3F6FB"/>
                </a:solidFill>
                <a:latin typeface="Calibri"/>
              </a:defRPr>
            </a:pPr>
            <a:r>
              <a:t>Espacio emocional</a:t>
            </a:r>
          </a:p>
        </p:txBody>
      </p:sp>
      <p:sp>
        <p:nvSpPr>
          <p:cNvPr id="70" name="Rounded Rectangle 69"/>
          <p:cNvSpPr/>
          <p:nvPr/>
        </p:nvSpPr>
        <p:spPr>
          <a:xfrm>
            <a:off x="5874836" y="4046728"/>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TextBox 70"/>
          <p:cNvSpPr txBox="1"/>
          <p:nvPr/>
        </p:nvSpPr>
        <p:spPr>
          <a:xfrm>
            <a:off x="5874836" y="4055872"/>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72" name="TextBox 71"/>
          <p:cNvSpPr txBox="1"/>
          <p:nvPr/>
        </p:nvSpPr>
        <p:spPr>
          <a:xfrm>
            <a:off x="7201814" y="4037584"/>
            <a:ext cx="4423257" cy="219456"/>
          </a:xfrm>
          <a:prstGeom prst="rect">
            <a:avLst/>
          </a:prstGeom>
          <a:noFill/>
        </p:spPr>
        <p:txBody>
          <a:bodyPr wrap="square" anchor="t"/>
          <a:lstStyle/>
          <a:p>
            <a:pPr algn="l">
              <a:defRPr sz="1000" b="0">
                <a:solidFill>
                  <a:srgbClr val="8794AB"/>
                </a:solidFill>
                <a:latin typeface="Calibri"/>
              </a:defRPr>
            </a:pPr>
            <a:r>
              <a:t>VAD completo · valencia solo fisiológica sigue acotada</a:t>
            </a:r>
          </a:p>
        </p:txBody>
      </p:sp>
      <p:sp>
        <p:nvSpPr>
          <p:cNvPr id="73" name="Rectangle 72"/>
          <p:cNvSpPr/>
          <p:nvPr/>
        </p:nvSpPr>
        <p:spPr>
          <a:xfrm>
            <a:off x="566928" y="4522216"/>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TextBox 73"/>
          <p:cNvSpPr txBox="1"/>
          <p:nvPr/>
        </p:nvSpPr>
        <p:spPr>
          <a:xfrm>
            <a:off x="566928" y="4293615"/>
            <a:ext cx="502920" cy="219456"/>
          </a:xfrm>
          <a:prstGeom prst="rect">
            <a:avLst/>
          </a:prstGeom>
          <a:noFill/>
        </p:spPr>
        <p:txBody>
          <a:bodyPr wrap="square" anchor="t"/>
          <a:lstStyle/>
          <a:p>
            <a:pPr algn="l">
              <a:defRPr sz="900" b="0">
                <a:solidFill>
                  <a:srgbClr val="8794AB"/>
                </a:solidFill>
                <a:latin typeface="Calibri"/>
              </a:defRPr>
            </a:pPr>
            <a:r>
              <a:t>L11</a:t>
            </a:r>
          </a:p>
        </p:txBody>
      </p:sp>
      <p:sp>
        <p:nvSpPr>
          <p:cNvPr id="75" name="TextBox 74"/>
          <p:cNvSpPr txBox="1"/>
          <p:nvPr/>
        </p:nvSpPr>
        <p:spPr>
          <a:xfrm>
            <a:off x="1097280" y="4293615"/>
            <a:ext cx="4202094" cy="219456"/>
          </a:xfrm>
          <a:prstGeom prst="rect">
            <a:avLst/>
          </a:prstGeom>
          <a:noFill/>
        </p:spPr>
        <p:txBody>
          <a:bodyPr wrap="square" anchor="t"/>
          <a:lstStyle/>
          <a:p>
            <a:pPr algn="l">
              <a:defRPr sz="1100" b="0">
                <a:solidFill>
                  <a:srgbClr val="F3F6FB"/>
                </a:solidFill>
                <a:latin typeface="Calibri"/>
              </a:defRPr>
            </a:pPr>
            <a:r>
              <a:t>Motor de tendencia clínica</a:t>
            </a:r>
          </a:p>
        </p:txBody>
      </p:sp>
      <p:sp>
        <p:nvSpPr>
          <p:cNvPr id="76" name="Rounded Rectangle 75"/>
          <p:cNvSpPr/>
          <p:nvPr/>
        </p:nvSpPr>
        <p:spPr>
          <a:xfrm>
            <a:off x="5874836" y="4302760"/>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TextBox 76"/>
          <p:cNvSpPr txBox="1"/>
          <p:nvPr/>
        </p:nvSpPr>
        <p:spPr>
          <a:xfrm>
            <a:off x="5874836" y="4311904"/>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78" name="TextBox 77"/>
          <p:cNvSpPr txBox="1"/>
          <p:nvPr/>
        </p:nvSpPr>
        <p:spPr>
          <a:xfrm>
            <a:off x="7201814" y="4293615"/>
            <a:ext cx="4423257" cy="219456"/>
          </a:xfrm>
          <a:prstGeom prst="rect">
            <a:avLst/>
          </a:prstGeom>
          <a:noFill/>
        </p:spPr>
        <p:txBody>
          <a:bodyPr wrap="square" anchor="t"/>
          <a:lstStyle/>
          <a:p>
            <a:pPr algn="l">
              <a:defRPr sz="1000" b="0">
                <a:solidFill>
                  <a:srgbClr val="8794AB"/>
                </a:solidFill>
                <a:latin typeface="Calibri"/>
              </a:defRPr>
            </a:pPr>
            <a:r>
              <a:t>tendencias de bienestar, no diagnósticas (M7)</a:t>
            </a:r>
          </a:p>
        </p:txBody>
      </p:sp>
      <p:sp>
        <p:nvSpPr>
          <p:cNvPr id="79" name="Rectangle 78"/>
          <p:cNvSpPr/>
          <p:nvPr/>
        </p:nvSpPr>
        <p:spPr>
          <a:xfrm>
            <a:off x="566928" y="4778248"/>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TextBox 79"/>
          <p:cNvSpPr txBox="1"/>
          <p:nvPr/>
        </p:nvSpPr>
        <p:spPr>
          <a:xfrm>
            <a:off x="566928" y="4549648"/>
            <a:ext cx="502920" cy="219456"/>
          </a:xfrm>
          <a:prstGeom prst="rect">
            <a:avLst/>
          </a:prstGeom>
          <a:noFill/>
        </p:spPr>
        <p:txBody>
          <a:bodyPr wrap="square" anchor="t"/>
          <a:lstStyle/>
          <a:p>
            <a:pPr algn="l">
              <a:defRPr sz="900" b="0">
                <a:solidFill>
                  <a:srgbClr val="8794AB"/>
                </a:solidFill>
                <a:latin typeface="Calibri"/>
              </a:defRPr>
            </a:pPr>
            <a:r>
              <a:t>L12</a:t>
            </a:r>
          </a:p>
        </p:txBody>
      </p:sp>
      <p:sp>
        <p:nvSpPr>
          <p:cNvPr id="81" name="TextBox 80"/>
          <p:cNvSpPr txBox="1"/>
          <p:nvPr/>
        </p:nvSpPr>
        <p:spPr>
          <a:xfrm>
            <a:off x="1097280" y="4549648"/>
            <a:ext cx="4202094" cy="219456"/>
          </a:xfrm>
          <a:prstGeom prst="rect">
            <a:avLst/>
          </a:prstGeom>
          <a:noFill/>
        </p:spPr>
        <p:txBody>
          <a:bodyPr wrap="square" anchor="t"/>
          <a:lstStyle/>
          <a:p>
            <a:pPr algn="l">
              <a:defRPr sz="1100" b="0">
                <a:solidFill>
                  <a:srgbClr val="F3F6FB"/>
                </a:solidFill>
                <a:latin typeface="Calibri"/>
              </a:defRPr>
            </a:pPr>
            <a:r>
              <a:t>IA explicable</a:t>
            </a:r>
          </a:p>
        </p:txBody>
      </p:sp>
      <p:sp>
        <p:nvSpPr>
          <p:cNvPr id="82" name="Rounded Rectangle 81"/>
          <p:cNvSpPr/>
          <p:nvPr/>
        </p:nvSpPr>
        <p:spPr>
          <a:xfrm>
            <a:off x="5874836" y="4558792"/>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TextBox 82"/>
          <p:cNvSpPr txBox="1"/>
          <p:nvPr/>
        </p:nvSpPr>
        <p:spPr>
          <a:xfrm>
            <a:off x="5874836" y="4567936"/>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84" name="TextBox 83"/>
          <p:cNvSpPr txBox="1"/>
          <p:nvPr/>
        </p:nvSpPr>
        <p:spPr>
          <a:xfrm>
            <a:off x="7201814" y="4549648"/>
            <a:ext cx="4423257" cy="219456"/>
          </a:xfrm>
          <a:prstGeom prst="rect">
            <a:avLst/>
          </a:prstGeom>
          <a:noFill/>
        </p:spPr>
        <p:txBody>
          <a:bodyPr wrap="square" anchor="t"/>
          <a:lstStyle/>
          <a:p>
            <a:pPr algn="l">
              <a:defRPr sz="1000" b="0">
                <a:solidFill>
                  <a:srgbClr val="8794AB"/>
                </a:solidFill>
                <a:latin typeface="Calibri"/>
              </a:defRPr>
            </a:pPr>
            <a:r>
              <a:t>heurística más oclusión en la ruta CoreML</a:t>
            </a:r>
          </a:p>
        </p:txBody>
      </p:sp>
      <p:sp>
        <p:nvSpPr>
          <p:cNvPr id="85" name="Rectangle 84"/>
          <p:cNvSpPr/>
          <p:nvPr/>
        </p:nvSpPr>
        <p:spPr>
          <a:xfrm>
            <a:off x="566928" y="5034280"/>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TextBox 85"/>
          <p:cNvSpPr txBox="1"/>
          <p:nvPr/>
        </p:nvSpPr>
        <p:spPr>
          <a:xfrm>
            <a:off x="566928" y="4805680"/>
            <a:ext cx="502920" cy="219456"/>
          </a:xfrm>
          <a:prstGeom prst="rect">
            <a:avLst/>
          </a:prstGeom>
          <a:noFill/>
        </p:spPr>
        <p:txBody>
          <a:bodyPr wrap="square" anchor="t"/>
          <a:lstStyle/>
          <a:p>
            <a:pPr algn="l">
              <a:defRPr sz="900" b="0">
                <a:solidFill>
                  <a:srgbClr val="8794AB"/>
                </a:solidFill>
                <a:latin typeface="Calibri"/>
              </a:defRPr>
            </a:pPr>
            <a:r>
              <a:t>L13</a:t>
            </a:r>
          </a:p>
        </p:txBody>
      </p:sp>
      <p:sp>
        <p:nvSpPr>
          <p:cNvPr id="87" name="TextBox 86"/>
          <p:cNvSpPr txBox="1"/>
          <p:nvPr/>
        </p:nvSpPr>
        <p:spPr>
          <a:xfrm>
            <a:off x="1097280" y="4805680"/>
            <a:ext cx="4202094" cy="219456"/>
          </a:xfrm>
          <a:prstGeom prst="rect">
            <a:avLst/>
          </a:prstGeom>
          <a:noFill/>
        </p:spPr>
        <p:txBody>
          <a:bodyPr wrap="square" anchor="t"/>
          <a:lstStyle/>
          <a:p>
            <a:pPr algn="l">
              <a:defRPr sz="1100" b="0">
                <a:solidFill>
                  <a:srgbClr val="F3F6FB"/>
                </a:solidFill>
                <a:latin typeface="Calibri"/>
              </a:defRPr>
            </a:pPr>
            <a:r>
              <a:t>Aprendizaje personal continuo</a:t>
            </a:r>
          </a:p>
        </p:txBody>
      </p:sp>
      <p:sp>
        <p:nvSpPr>
          <p:cNvPr id="88" name="Rounded Rectangle 87"/>
          <p:cNvSpPr/>
          <p:nvPr/>
        </p:nvSpPr>
        <p:spPr>
          <a:xfrm>
            <a:off x="5874836" y="4814824"/>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TextBox 88"/>
          <p:cNvSpPr txBox="1"/>
          <p:nvPr/>
        </p:nvSpPr>
        <p:spPr>
          <a:xfrm>
            <a:off x="5874836" y="4823968"/>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90" name="TextBox 89"/>
          <p:cNvSpPr txBox="1"/>
          <p:nvPr/>
        </p:nvSpPr>
        <p:spPr>
          <a:xfrm>
            <a:off x="7201814" y="4805680"/>
            <a:ext cx="4423257" cy="219456"/>
          </a:xfrm>
          <a:prstGeom prst="rect">
            <a:avLst/>
          </a:prstGeom>
          <a:noFill/>
        </p:spPr>
        <p:txBody>
          <a:bodyPr wrap="square" anchor="t"/>
          <a:lstStyle/>
          <a:p>
            <a:pPr algn="l">
              <a:defRPr sz="1000" b="0">
                <a:solidFill>
                  <a:srgbClr val="8794AB"/>
                </a:solidFill>
                <a:latin typeface="Calibri"/>
              </a:defRPr>
            </a:pPr>
            <a:r>
              <a:t>corrección de 4 parámetros · segura, aún no útil</a:t>
            </a:r>
          </a:p>
        </p:txBody>
      </p:sp>
      <p:sp>
        <p:nvSpPr>
          <p:cNvPr id="91" name="Rectangle 90"/>
          <p:cNvSpPr/>
          <p:nvPr/>
        </p:nvSpPr>
        <p:spPr>
          <a:xfrm>
            <a:off x="566928" y="5290312"/>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TextBox 91"/>
          <p:cNvSpPr txBox="1"/>
          <p:nvPr/>
        </p:nvSpPr>
        <p:spPr>
          <a:xfrm>
            <a:off x="566928" y="5061712"/>
            <a:ext cx="502920" cy="219456"/>
          </a:xfrm>
          <a:prstGeom prst="rect">
            <a:avLst/>
          </a:prstGeom>
          <a:noFill/>
        </p:spPr>
        <p:txBody>
          <a:bodyPr wrap="square" anchor="t"/>
          <a:lstStyle/>
          <a:p>
            <a:pPr algn="l">
              <a:defRPr sz="900" b="0">
                <a:solidFill>
                  <a:srgbClr val="8794AB"/>
                </a:solidFill>
                <a:latin typeface="Calibri"/>
              </a:defRPr>
            </a:pPr>
            <a:r>
              <a:t>L14</a:t>
            </a:r>
          </a:p>
        </p:txBody>
      </p:sp>
      <p:sp>
        <p:nvSpPr>
          <p:cNvPr id="93" name="TextBox 92"/>
          <p:cNvSpPr txBox="1"/>
          <p:nvPr/>
        </p:nvSpPr>
        <p:spPr>
          <a:xfrm>
            <a:off x="1097280" y="5061712"/>
            <a:ext cx="4202094" cy="219456"/>
          </a:xfrm>
          <a:prstGeom prst="rect">
            <a:avLst/>
          </a:prstGeom>
          <a:noFill/>
        </p:spPr>
        <p:txBody>
          <a:bodyPr wrap="square" anchor="t"/>
          <a:lstStyle/>
          <a:p>
            <a:pPr algn="l">
              <a:defRPr sz="1100" b="0">
                <a:solidFill>
                  <a:srgbClr val="F3F6FB"/>
                </a:solidFill>
                <a:latin typeface="Calibri"/>
              </a:defRPr>
            </a:pPr>
            <a:r>
              <a:t>Arquitectura de privacidad</a:t>
            </a:r>
          </a:p>
        </p:txBody>
      </p:sp>
      <p:sp>
        <p:nvSpPr>
          <p:cNvPr id="94" name="Rounded Rectangle 93"/>
          <p:cNvSpPr/>
          <p:nvPr/>
        </p:nvSpPr>
        <p:spPr>
          <a:xfrm>
            <a:off x="5874836" y="5070856"/>
            <a:ext cx="1051560" cy="182880"/>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TextBox 94"/>
          <p:cNvSpPr txBox="1"/>
          <p:nvPr/>
        </p:nvSpPr>
        <p:spPr>
          <a:xfrm>
            <a:off x="5874836" y="5080000"/>
            <a:ext cx="1051560" cy="164592"/>
          </a:xfrm>
          <a:prstGeom prst="rect">
            <a:avLst/>
          </a:prstGeom>
          <a:noFill/>
        </p:spPr>
        <p:txBody>
          <a:bodyPr wrap="square" anchor="t"/>
          <a:lstStyle/>
          <a:p>
            <a:pPr algn="ctr">
              <a:defRPr sz="800" b="1">
                <a:solidFill>
                  <a:srgbClr val="A8C9B2"/>
                </a:solidFill>
                <a:latin typeface="Calibri"/>
              </a:defRPr>
            </a:pPr>
            <a:r>
              <a:t>Publicado</a:t>
            </a:r>
          </a:p>
        </p:txBody>
      </p:sp>
      <p:sp>
        <p:nvSpPr>
          <p:cNvPr id="96" name="TextBox 95"/>
          <p:cNvSpPr txBox="1"/>
          <p:nvPr/>
        </p:nvSpPr>
        <p:spPr>
          <a:xfrm>
            <a:off x="7201814" y="5061712"/>
            <a:ext cx="4423257" cy="219456"/>
          </a:xfrm>
          <a:prstGeom prst="rect">
            <a:avLst/>
          </a:prstGeom>
          <a:noFill/>
        </p:spPr>
        <p:txBody>
          <a:bodyPr wrap="square" anchor="t"/>
          <a:lstStyle/>
          <a:p>
            <a:pPr algn="l">
              <a:defRPr sz="1000" b="0">
                <a:solidFill>
                  <a:srgbClr val="8794AB"/>
                </a:solidFill>
                <a:latin typeface="Calibri"/>
              </a:defRPr>
            </a:pPr>
            <a:r>
              <a:t>7 grupos de consentimiento, todos revocables</a:t>
            </a:r>
          </a:p>
        </p:txBody>
      </p:sp>
      <p:sp>
        <p:nvSpPr>
          <p:cNvPr id="97" name="Rectangle 96"/>
          <p:cNvSpPr/>
          <p:nvPr/>
        </p:nvSpPr>
        <p:spPr>
          <a:xfrm>
            <a:off x="566928" y="5546344"/>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TextBox 97"/>
          <p:cNvSpPr txBox="1"/>
          <p:nvPr/>
        </p:nvSpPr>
        <p:spPr>
          <a:xfrm>
            <a:off x="566928" y="5317744"/>
            <a:ext cx="502920" cy="219456"/>
          </a:xfrm>
          <a:prstGeom prst="rect">
            <a:avLst/>
          </a:prstGeom>
          <a:noFill/>
        </p:spPr>
        <p:txBody>
          <a:bodyPr wrap="square" anchor="t"/>
          <a:lstStyle/>
          <a:p>
            <a:pPr algn="l">
              <a:defRPr sz="900" b="0">
                <a:solidFill>
                  <a:srgbClr val="8794AB"/>
                </a:solidFill>
                <a:latin typeface="Calibri"/>
              </a:defRPr>
            </a:pPr>
            <a:r>
              <a:t>L15</a:t>
            </a:r>
          </a:p>
        </p:txBody>
      </p:sp>
      <p:sp>
        <p:nvSpPr>
          <p:cNvPr id="99" name="TextBox 98"/>
          <p:cNvSpPr txBox="1"/>
          <p:nvPr/>
        </p:nvSpPr>
        <p:spPr>
          <a:xfrm>
            <a:off x="1097280" y="5317744"/>
            <a:ext cx="4202094" cy="219456"/>
          </a:xfrm>
          <a:prstGeom prst="rect">
            <a:avLst/>
          </a:prstGeom>
          <a:noFill/>
        </p:spPr>
        <p:txBody>
          <a:bodyPr wrap="square" anchor="t"/>
          <a:lstStyle/>
          <a:p>
            <a:pPr algn="l">
              <a:defRPr sz="1100" b="0">
                <a:solidFill>
                  <a:srgbClr val="F3F6FB"/>
                </a:solidFill>
                <a:latin typeface="Calibri"/>
              </a:defRPr>
            </a:pPr>
            <a:r>
              <a:t>Optimización energética</a:t>
            </a:r>
          </a:p>
        </p:txBody>
      </p:sp>
      <p:sp>
        <p:nvSpPr>
          <p:cNvPr id="100" name="Rounded Rectangle 99"/>
          <p:cNvSpPr/>
          <p:nvPr/>
        </p:nvSpPr>
        <p:spPr>
          <a:xfrm>
            <a:off x="5874836" y="5326888"/>
            <a:ext cx="1051560" cy="182880"/>
          </a:xfrm>
          <a:prstGeom prst="roundRect">
            <a:avLst>
              <a:gd name="adj" fmla="val 50000"/>
            </a:avLst>
          </a:prstGeom>
          <a:solidFill>
            <a:srgbClr val="2A2113"/>
          </a:solidFill>
          <a:ln w="9525">
            <a:solidFill>
              <a:srgbClr val="2A211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TextBox 100"/>
          <p:cNvSpPr txBox="1"/>
          <p:nvPr/>
        </p:nvSpPr>
        <p:spPr>
          <a:xfrm>
            <a:off x="5874836" y="5336032"/>
            <a:ext cx="1051560" cy="164592"/>
          </a:xfrm>
          <a:prstGeom prst="rect">
            <a:avLst/>
          </a:prstGeom>
          <a:noFill/>
        </p:spPr>
        <p:txBody>
          <a:bodyPr wrap="square" anchor="t"/>
          <a:lstStyle/>
          <a:p>
            <a:pPr algn="ctr">
              <a:defRPr sz="800" b="1">
                <a:solidFill>
                  <a:srgbClr val="F5B942"/>
                </a:solidFill>
                <a:latin typeface="Calibri"/>
              </a:defRPr>
            </a:pPr>
            <a:r>
              <a:t>Parcial</a:t>
            </a:r>
          </a:p>
        </p:txBody>
      </p:sp>
      <p:sp>
        <p:nvSpPr>
          <p:cNvPr id="102" name="TextBox 101"/>
          <p:cNvSpPr txBox="1"/>
          <p:nvPr/>
        </p:nvSpPr>
        <p:spPr>
          <a:xfrm>
            <a:off x="7201814" y="5317744"/>
            <a:ext cx="4423257" cy="219456"/>
          </a:xfrm>
          <a:prstGeom prst="rect">
            <a:avLst/>
          </a:prstGeom>
          <a:noFill/>
        </p:spPr>
        <p:txBody>
          <a:bodyPr wrap="square" anchor="t"/>
          <a:lstStyle/>
          <a:p>
            <a:pPr algn="l">
              <a:defRPr sz="1000" b="0">
                <a:solidFill>
                  <a:srgbClr val="8794AB"/>
                </a:solidFill>
                <a:latin typeface="Calibri"/>
              </a:defRPr>
            </a:pPr>
            <a:r>
              <a:t>cadencia adaptativa lista · batería aún sin medir (M5)</a:t>
            </a:r>
          </a:p>
        </p:txBody>
      </p:sp>
      <p:sp>
        <p:nvSpPr>
          <p:cNvPr id="103" name="TextBox 102"/>
          <p:cNvSpPr txBox="1"/>
          <p:nvPr/>
        </p:nvSpPr>
        <p:spPr>
          <a:xfrm>
            <a:off x="566928" y="5665216"/>
            <a:ext cx="11058143" cy="329184"/>
          </a:xfrm>
          <a:prstGeom prst="rect">
            <a:avLst/>
          </a:prstGeom>
          <a:noFill/>
        </p:spPr>
        <p:txBody>
          <a:bodyPr wrap="square" anchor="t"/>
          <a:lstStyle/>
          <a:p>
            <a:pPr algn="l">
              <a:defRPr sz="1100" b="0">
                <a:solidFill>
                  <a:srgbClr val="8794AB"/>
                </a:solidFill>
                <a:latin typeface="Calibri"/>
              </a:defRPr>
            </a:pPr>
            <a:r>
              <a:t>Trece enviadas, dos parciales. El estado se leyó del árbol de código el 2026-08-20, no de una hoja de ruta vieja, y se volvió a comprobar sin cambios en 0.6.9 (24) el 2026-09-02. Fuente: PROJECT_STATUS.md contrastado con el código.</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6726620"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16  /  29</a:t>
            </a:r>
          </a:p>
        </p:txBody>
      </p:sp>
      <p:sp>
        <p:nvSpPr>
          <p:cNvPr id="10" name="TextBox 9"/>
          <p:cNvSpPr txBox="1"/>
          <p:nvPr/>
        </p:nvSpPr>
        <p:spPr>
          <a:xfrm>
            <a:off x="566928" y="640080"/>
            <a:ext cx="11058143" cy="942848"/>
          </a:xfrm>
          <a:prstGeom prst="rect">
            <a:avLst/>
          </a:prstGeom>
          <a:noFill/>
        </p:spPr>
        <p:txBody>
          <a:bodyPr wrap="square" anchor="t"/>
          <a:lstStyle/>
          <a:p>
            <a:pPr algn="l">
              <a:defRPr sz="2800" b="1">
                <a:solidFill>
                  <a:srgbClr val="F3F6FB"/>
                </a:solidFill>
                <a:latin typeface="Calibri"/>
              </a:defRPr>
            </a:pPr>
            <a:r>
              <a:t>Sigue un latido desde la muñeca hasta la pantalla. Nunca sale del dispositivo.</a:t>
            </a:r>
          </a:p>
        </p:txBody>
      </p:sp>
      <p:sp>
        <p:nvSpPr>
          <p:cNvPr id="11" name="Rectangle 10"/>
          <p:cNvSpPr/>
          <p:nvPr/>
        </p:nvSpPr>
        <p:spPr>
          <a:xfrm>
            <a:off x="566928" y="1674368"/>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dgm-cycle.png"/>
          <p:cNvPicPr>
            <a:picLocks noChangeAspect="1"/>
          </p:cNvPicPr>
          <p:nvPr/>
        </p:nvPicPr>
        <p:blipFill>
          <a:blip r:embed="rId4"/>
          <a:stretch>
            <a:fillRect/>
          </a:stretch>
        </p:blipFill>
        <p:spPr>
          <a:xfrm>
            <a:off x="793827" y="1875536"/>
            <a:ext cx="10604343" cy="2697480"/>
          </a:xfrm>
          <a:prstGeom prst="rect">
            <a:avLst/>
          </a:prstGeom>
        </p:spPr>
      </p:pic>
      <p:sp>
        <p:nvSpPr>
          <p:cNvPr id="13" name="TextBox 12"/>
          <p:cNvSpPr txBox="1"/>
          <p:nvPr/>
        </p:nvSpPr>
        <p:spPr>
          <a:xfrm>
            <a:off x="566928" y="4701032"/>
            <a:ext cx="11058143" cy="329184"/>
          </a:xfrm>
          <a:prstGeom prst="rect">
            <a:avLst/>
          </a:prstGeom>
          <a:noFill/>
        </p:spPr>
        <p:txBody>
          <a:bodyPr wrap="square" anchor="t"/>
          <a:lstStyle/>
          <a:p>
            <a:pPr algn="l">
              <a:defRPr sz="1100" b="0">
                <a:solidFill>
                  <a:srgbClr val="8794AB"/>
                </a:solidFill>
                <a:latin typeface="Calibri"/>
              </a:defRPr>
            </a:pPr>
            <a:r>
              <a:t>El audio y las imágenes en bruto no aparecen en esta ruta en ningún punto. El límite dorado es toda la historia de M3: un modelo entrenado entra detrás de ese protocolo sin perturbar nada a su alrededor.</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7147034"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17  /  29</a:t>
            </a:r>
          </a:p>
        </p:txBody>
      </p:sp>
      <p:sp>
        <p:nvSpPr>
          <p:cNvPr id="10" name="TextBox 9"/>
          <p:cNvSpPr txBox="1"/>
          <p:nvPr/>
        </p:nvSpPr>
        <p:spPr>
          <a:xfrm>
            <a:off x="566928" y="640080"/>
            <a:ext cx="11058143" cy="544576"/>
          </a:xfrm>
          <a:prstGeom prst="rect">
            <a:avLst/>
          </a:prstGeom>
          <a:noFill/>
        </p:spPr>
        <p:txBody>
          <a:bodyPr wrap="square" anchor="t"/>
          <a:lstStyle/>
          <a:p>
            <a:pPr algn="l">
              <a:defRPr sz="2800" b="1">
                <a:solidFill>
                  <a:srgbClr val="F3F6FB"/>
                </a:solidFill>
                <a:latin typeface="Calibri"/>
              </a:defRPr>
            </a:pPr>
            <a:r>
              <a:t>El número de confianza es una fórmula, no una sensación.</a:t>
            </a:r>
          </a:p>
        </p:txBody>
      </p:sp>
      <p:sp>
        <p:nvSpPr>
          <p:cNvPr id="11" name="Rectangle 10"/>
          <p:cNvSpPr/>
          <p:nvPr/>
        </p:nvSpPr>
        <p:spPr>
          <a:xfrm>
            <a:off x="566928" y="1276096"/>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794357" y="1422400"/>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794357" y="1477264"/>
            <a:ext cx="3284885" cy="201168"/>
          </a:xfrm>
          <a:prstGeom prst="rect">
            <a:avLst/>
          </a:prstGeom>
          <a:noFill/>
        </p:spPr>
        <p:txBody>
          <a:bodyPr wrap="square" anchor="t"/>
          <a:lstStyle/>
          <a:p>
            <a:pPr algn="l">
              <a:defRPr sz="1200" b="1">
                <a:solidFill>
                  <a:srgbClr val="F3F6FB"/>
                </a:solidFill>
                <a:latin typeface="Calibri"/>
              </a:defRPr>
            </a:pPr>
            <a:r>
              <a:t>Factor de evidencia de valencia</a:t>
            </a:r>
          </a:p>
        </p:txBody>
      </p:sp>
      <p:sp>
        <p:nvSpPr>
          <p:cNvPr id="14" name="TextBox 13"/>
          <p:cNvSpPr txBox="1"/>
          <p:nvPr/>
        </p:nvSpPr>
        <p:spPr>
          <a:xfrm>
            <a:off x="10079243" y="1477264"/>
            <a:ext cx="1545828" cy="201168"/>
          </a:xfrm>
          <a:prstGeom prst="rect">
            <a:avLst/>
          </a:prstGeom>
          <a:noFill/>
        </p:spPr>
        <p:txBody>
          <a:bodyPr wrap="square" anchor="t"/>
          <a:lstStyle/>
          <a:p>
            <a:pPr algn="r">
              <a:defRPr sz="1200" b="1">
                <a:solidFill>
                  <a:srgbClr val="F5B942"/>
                </a:solidFill>
                <a:latin typeface="Calibri"/>
              </a:defRPr>
            </a:pPr>
            <a:r>
              <a:t>1.0 / 0.8 / 0.5</a:t>
            </a:r>
          </a:p>
        </p:txBody>
      </p:sp>
      <p:sp>
        <p:nvSpPr>
          <p:cNvPr id="15" name="TextBox 14"/>
          <p:cNvSpPr txBox="1"/>
          <p:nvPr/>
        </p:nvSpPr>
        <p:spPr>
          <a:xfrm>
            <a:off x="6794357" y="1696720"/>
            <a:ext cx="4830714" cy="526542"/>
          </a:xfrm>
          <a:prstGeom prst="rect">
            <a:avLst/>
          </a:prstGeom>
          <a:noFill/>
        </p:spPr>
        <p:txBody>
          <a:bodyPr wrap="square" anchor="t"/>
          <a:lstStyle/>
          <a:p>
            <a:pPr algn="l">
              <a:defRPr sz="1100" b="0">
                <a:solidFill>
                  <a:srgbClr val="8794AB"/>
                </a:solidFill>
                <a:latin typeface="Calibri"/>
              </a:defRPr>
            </a:pPr>
            <a:r>
              <a:t>Autoinforme, luego voz y rostro, luego solo fisiología. Tu pulso es el testigo más débil de cómo te sientes.</a:t>
            </a:r>
          </a:p>
        </p:txBody>
      </p:sp>
      <p:sp>
        <p:nvSpPr>
          <p:cNvPr id="16" name="Rectangle 15"/>
          <p:cNvSpPr/>
          <p:nvPr/>
        </p:nvSpPr>
        <p:spPr>
          <a:xfrm>
            <a:off x="6794357" y="2259838"/>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94357" y="2314702"/>
            <a:ext cx="3284885" cy="201168"/>
          </a:xfrm>
          <a:prstGeom prst="rect">
            <a:avLst/>
          </a:prstGeom>
          <a:noFill/>
        </p:spPr>
        <p:txBody>
          <a:bodyPr wrap="square" anchor="t"/>
          <a:lstStyle/>
          <a:p>
            <a:pPr algn="l">
              <a:defRPr sz="1200" b="1">
                <a:solidFill>
                  <a:srgbClr val="F3F6FB"/>
                </a:solidFill>
                <a:latin typeface="Calibri"/>
              </a:defRPr>
            </a:pPr>
            <a:r>
              <a:t>Madurez de la línea base</a:t>
            </a:r>
          </a:p>
        </p:txBody>
      </p:sp>
      <p:sp>
        <p:nvSpPr>
          <p:cNvPr id="18" name="TextBox 17"/>
          <p:cNvSpPr txBox="1"/>
          <p:nvPr/>
        </p:nvSpPr>
        <p:spPr>
          <a:xfrm>
            <a:off x="10079243" y="2314702"/>
            <a:ext cx="1545828" cy="201168"/>
          </a:xfrm>
          <a:prstGeom prst="rect">
            <a:avLst/>
          </a:prstGeom>
          <a:noFill/>
        </p:spPr>
        <p:txBody>
          <a:bodyPr wrap="square" anchor="t"/>
          <a:lstStyle/>
          <a:p>
            <a:pPr algn="r">
              <a:defRPr sz="1200" b="1">
                <a:solidFill>
                  <a:srgbClr val="F5B942"/>
                </a:solidFill>
                <a:latin typeface="Calibri"/>
              </a:defRPr>
            </a:pPr>
            <a:r>
              <a:t>days / 14</a:t>
            </a:r>
          </a:p>
        </p:txBody>
      </p:sp>
      <p:sp>
        <p:nvSpPr>
          <p:cNvPr id="19" name="TextBox 18"/>
          <p:cNvSpPr txBox="1"/>
          <p:nvPr/>
        </p:nvSpPr>
        <p:spPr>
          <a:xfrm>
            <a:off x="6794357" y="2534158"/>
            <a:ext cx="4830714" cy="526542"/>
          </a:xfrm>
          <a:prstGeom prst="rect">
            <a:avLst/>
          </a:prstGeom>
          <a:noFill/>
        </p:spPr>
        <p:txBody>
          <a:bodyPr wrap="square" anchor="t"/>
          <a:lstStyle/>
          <a:p>
            <a:pPr algn="l">
              <a:defRPr sz="1100" b="0">
                <a:solidFill>
                  <a:srgbClr val="8794AB"/>
                </a:solidFill>
                <a:latin typeface="Calibri"/>
              </a:defRPr>
            </a:pPr>
            <a:r>
              <a:t>La entrada winsorizada recorta más allá de z 3,5, para que una semana de enfermedad no redefina tu normalidad.</a:t>
            </a:r>
          </a:p>
        </p:txBody>
      </p:sp>
      <p:sp>
        <p:nvSpPr>
          <p:cNvPr id="20" name="Rectangle 19"/>
          <p:cNvSpPr/>
          <p:nvPr/>
        </p:nvSpPr>
        <p:spPr>
          <a:xfrm>
            <a:off x="6794357" y="3097276"/>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94357" y="3152140"/>
            <a:ext cx="3284885" cy="201168"/>
          </a:xfrm>
          <a:prstGeom prst="rect">
            <a:avLst/>
          </a:prstGeom>
          <a:noFill/>
        </p:spPr>
        <p:txBody>
          <a:bodyPr wrap="square" anchor="t"/>
          <a:lstStyle/>
          <a:p>
            <a:pPr algn="l">
              <a:defRPr sz="1200" b="1">
                <a:solidFill>
                  <a:srgbClr val="F3F6FB"/>
                </a:solidFill>
                <a:latin typeface="Calibri"/>
              </a:defRPr>
            </a:pPr>
            <a:r>
              <a:t>Por qué está calibrado y no es teatro</a:t>
            </a:r>
          </a:p>
        </p:txBody>
      </p:sp>
      <p:sp>
        <p:nvSpPr>
          <p:cNvPr id="22" name="TextBox 21"/>
          <p:cNvSpPr txBox="1"/>
          <p:nvPr/>
        </p:nvSpPr>
        <p:spPr>
          <a:xfrm>
            <a:off x="10079243" y="3152140"/>
            <a:ext cx="1545828" cy="201168"/>
          </a:xfrm>
          <a:prstGeom prst="rect">
            <a:avLst/>
          </a:prstGeom>
          <a:noFill/>
        </p:spPr>
        <p:txBody>
          <a:bodyPr wrap="square" anchor="t"/>
          <a:lstStyle/>
          <a:p>
            <a:pPr algn="r">
              <a:defRPr sz="1200" b="1">
                <a:solidFill>
                  <a:srgbClr val="F5B942"/>
                </a:solidFill>
                <a:latin typeface="Calibri"/>
              </a:defRPr>
            </a:pPr>
            <a:r>
              <a:t>0.4</a:t>
            </a:r>
          </a:p>
        </p:txBody>
      </p:sp>
      <p:sp>
        <p:nvSpPr>
          <p:cNvPr id="23" name="TextBox 22"/>
          <p:cNvSpPr txBox="1"/>
          <p:nvPr/>
        </p:nvSpPr>
        <p:spPr>
          <a:xfrm>
            <a:off x="6794357" y="3371596"/>
            <a:ext cx="4830714" cy="689228"/>
          </a:xfrm>
          <a:prstGeom prst="rect">
            <a:avLst/>
          </a:prstGeom>
          <a:noFill/>
        </p:spPr>
        <p:txBody>
          <a:bodyPr wrap="square" anchor="t"/>
          <a:lstStyle/>
          <a:p>
            <a:pPr algn="l">
              <a:defRPr sz="1100" b="0">
                <a:solidFill>
                  <a:srgbClr val="8794AB"/>
                </a:solidFill>
                <a:latin typeface="Calibri"/>
              </a:defRPr>
            </a:pPr>
            <a:r>
              <a:t>La VFC de muñeca está limitada a 0,4 de calidad por diseño. La concordancia publicada de intervalos del Apple Watch es 31% de error en reposo y 93% al hablar, así que el tope coincide con la literatura.</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7567448"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18  /  29</a:t>
            </a:r>
          </a:p>
        </p:txBody>
      </p:sp>
      <p:sp>
        <p:nvSpPr>
          <p:cNvPr id="10" name="TextBox 9"/>
          <p:cNvSpPr txBox="1"/>
          <p:nvPr/>
        </p:nvSpPr>
        <p:spPr>
          <a:xfrm>
            <a:off x="566928" y="640080"/>
            <a:ext cx="11058143" cy="942848"/>
          </a:xfrm>
          <a:prstGeom prst="rect">
            <a:avLst/>
          </a:prstGeom>
          <a:noFill/>
        </p:spPr>
        <p:txBody>
          <a:bodyPr wrap="square" anchor="t"/>
          <a:lstStyle/>
          <a:p>
            <a:pPr algn="l">
              <a:defRPr sz="2800" b="1">
                <a:solidFill>
                  <a:srgbClr val="F3F6FB"/>
                </a:solidFill>
                <a:latin typeface="Calibri"/>
              </a:defRPr>
            </a:pPr>
            <a:r>
              <a:t>Siete grupos de consentimiento, cada uno revocable, y la app sigue funcionando con los siete apagados.</a:t>
            </a:r>
          </a:p>
        </p:txBody>
      </p:sp>
      <p:sp>
        <p:nvSpPr>
          <p:cNvPr id="11" name="Rectangle 10"/>
          <p:cNvSpPr/>
          <p:nvPr/>
        </p:nvSpPr>
        <p:spPr>
          <a:xfrm>
            <a:off x="566928" y="1674368"/>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66928" y="1875536"/>
            <a:ext cx="11058143" cy="384048"/>
          </a:xfrm>
          <a:prstGeom prst="rect">
            <a:avLst/>
          </a:prstGeom>
          <a:solidFill>
            <a:srgbClr val="1D27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0080" y="1912112"/>
            <a:ext cx="3576319" cy="329184"/>
          </a:xfrm>
          <a:prstGeom prst="rect">
            <a:avLst/>
          </a:prstGeom>
          <a:noFill/>
        </p:spPr>
        <p:txBody>
          <a:bodyPr wrap="square" anchor="t"/>
          <a:lstStyle/>
          <a:p>
            <a:pPr algn="l">
              <a:defRPr sz="900" b="1">
                <a:solidFill>
                  <a:srgbClr val="8794AB"/>
                </a:solidFill>
                <a:latin typeface="Calibri"/>
              </a:defRPr>
            </a:pPr>
            <a:r>
              <a:t>GRUPO DE CONSENTIMIENTO</a:t>
            </a:r>
          </a:p>
        </p:txBody>
      </p:sp>
      <p:sp>
        <p:nvSpPr>
          <p:cNvPr id="14" name="TextBox 13"/>
          <p:cNvSpPr txBox="1"/>
          <p:nvPr/>
        </p:nvSpPr>
        <p:spPr>
          <a:xfrm>
            <a:off x="4326127" y="1912112"/>
            <a:ext cx="3576319" cy="329184"/>
          </a:xfrm>
          <a:prstGeom prst="rect">
            <a:avLst/>
          </a:prstGeom>
          <a:noFill/>
        </p:spPr>
        <p:txBody>
          <a:bodyPr wrap="square" anchor="t"/>
          <a:lstStyle/>
          <a:p>
            <a:pPr algn="l">
              <a:defRPr sz="900" b="1">
                <a:solidFill>
                  <a:srgbClr val="8794AB"/>
                </a:solidFill>
                <a:latin typeface="Calibri"/>
              </a:defRPr>
            </a:pPr>
            <a:r>
              <a:t>CUÁNDO SE PIDE</a:t>
            </a:r>
          </a:p>
        </p:txBody>
      </p:sp>
      <p:sp>
        <p:nvSpPr>
          <p:cNvPr id="15" name="TextBox 14"/>
          <p:cNvSpPr txBox="1"/>
          <p:nvPr/>
        </p:nvSpPr>
        <p:spPr>
          <a:xfrm>
            <a:off x="8012175" y="1912112"/>
            <a:ext cx="3576319" cy="329184"/>
          </a:xfrm>
          <a:prstGeom prst="rect">
            <a:avLst/>
          </a:prstGeom>
          <a:noFill/>
        </p:spPr>
        <p:txBody>
          <a:bodyPr wrap="square" anchor="t"/>
          <a:lstStyle/>
          <a:p>
            <a:pPr algn="l">
              <a:defRPr sz="900" b="1">
                <a:solidFill>
                  <a:srgbClr val="8794AB"/>
                </a:solidFill>
                <a:latin typeface="Calibri"/>
              </a:defRPr>
            </a:pPr>
            <a:r>
              <a:t>SI SE DENIEGA</a:t>
            </a:r>
          </a:p>
        </p:txBody>
      </p:sp>
      <p:sp>
        <p:nvSpPr>
          <p:cNvPr id="16" name="Rectangle 15"/>
          <p:cNvSpPr/>
          <p:nvPr/>
        </p:nvSpPr>
        <p:spPr>
          <a:xfrm>
            <a:off x="566928" y="2245868"/>
            <a:ext cx="11058143" cy="13716"/>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66928" y="2634488"/>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 y="2296160"/>
            <a:ext cx="3576319" cy="329184"/>
          </a:xfrm>
          <a:prstGeom prst="rect">
            <a:avLst/>
          </a:prstGeom>
          <a:noFill/>
        </p:spPr>
        <p:txBody>
          <a:bodyPr wrap="square" anchor="t"/>
          <a:lstStyle/>
          <a:p>
            <a:pPr algn="l">
              <a:defRPr sz="1000" b="0">
                <a:solidFill>
                  <a:srgbClr val="F3F6FB"/>
                </a:solidFill>
                <a:latin typeface="Calibri"/>
              </a:defRPr>
            </a:pPr>
            <a:r>
              <a:t>Fisiología básica</a:t>
            </a:r>
          </a:p>
        </p:txBody>
      </p:sp>
      <p:sp>
        <p:nvSpPr>
          <p:cNvPr id="19" name="TextBox 18"/>
          <p:cNvSpPr txBox="1"/>
          <p:nvPr/>
        </p:nvSpPr>
        <p:spPr>
          <a:xfrm>
            <a:off x="4326127" y="2296160"/>
            <a:ext cx="3576319" cy="329184"/>
          </a:xfrm>
          <a:prstGeom prst="rect">
            <a:avLst/>
          </a:prstGeom>
          <a:noFill/>
        </p:spPr>
        <p:txBody>
          <a:bodyPr wrap="square" anchor="t"/>
          <a:lstStyle/>
          <a:p>
            <a:pPr algn="l">
              <a:defRPr sz="1000" b="0">
                <a:solidFill>
                  <a:srgbClr val="AEB9CB"/>
                </a:solidFill>
                <a:latin typeface="Calibri"/>
              </a:defRPr>
            </a:pPr>
            <a:r>
              <a:t>Al activar la pantalla de estado, o el primer buscador</a:t>
            </a:r>
          </a:p>
        </p:txBody>
      </p:sp>
      <p:sp>
        <p:nvSpPr>
          <p:cNvPr id="20" name="TextBox 19"/>
          <p:cNvSpPr txBox="1"/>
          <p:nvPr/>
        </p:nvSpPr>
        <p:spPr>
          <a:xfrm>
            <a:off x="8012175" y="2296160"/>
            <a:ext cx="3576319" cy="329184"/>
          </a:xfrm>
          <a:prstGeom prst="rect">
            <a:avLst/>
          </a:prstGeom>
          <a:noFill/>
        </p:spPr>
        <p:txBody>
          <a:bodyPr wrap="square" anchor="t"/>
          <a:lstStyle/>
          <a:p>
            <a:pPr algn="l">
              <a:defRPr sz="1000" b="0">
                <a:solidFill>
                  <a:srgbClr val="AEB9CB"/>
                </a:solidFill>
                <a:latin typeface="Calibri"/>
              </a:defRPr>
            </a:pPr>
            <a:r>
              <a:t>Modo degradado, etiquetado. Todo lo demás continúa.</a:t>
            </a:r>
          </a:p>
        </p:txBody>
      </p:sp>
      <p:sp>
        <p:nvSpPr>
          <p:cNvPr id="21" name="Rectangle 20"/>
          <p:cNvSpPr/>
          <p:nvPr/>
        </p:nvSpPr>
        <p:spPr>
          <a:xfrm>
            <a:off x="566928" y="2643632"/>
            <a:ext cx="11058143" cy="384048"/>
          </a:xfrm>
          <a:prstGeom prst="rect">
            <a:avLst/>
          </a:prstGeom>
          <a:solidFill>
            <a:srgbClr val="151E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66928" y="3018536"/>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0080" y="2680208"/>
            <a:ext cx="3576319" cy="329184"/>
          </a:xfrm>
          <a:prstGeom prst="rect">
            <a:avLst/>
          </a:prstGeom>
          <a:noFill/>
        </p:spPr>
        <p:txBody>
          <a:bodyPr wrap="square" anchor="t"/>
          <a:lstStyle/>
          <a:p>
            <a:pPr algn="l">
              <a:defRPr sz="1000" b="0">
                <a:solidFill>
                  <a:srgbClr val="F3F6FB"/>
                </a:solidFill>
                <a:latin typeface="Calibri"/>
              </a:defRPr>
            </a:pPr>
            <a:r>
              <a:t>Sueño y recuperación</a:t>
            </a:r>
          </a:p>
        </p:txBody>
      </p:sp>
      <p:sp>
        <p:nvSpPr>
          <p:cNvPr id="24" name="TextBox 23"/>
          <p:cNvSpPr txBox="1"/>
          <p:nvPr/>
        </p:nvSpPr>
        <p:spPr>
          <a:xfrm>
            <a:off x="4326127" y="2680208"/>
            <a:ext cx="3576319" cy="329184"/>
          </a:xfrm>
          <a:prstGeom prst="rect">
            <a:avLst/>
          </a:prstGeom>
          <a:noFill/>
        </p:spPr>
        <p:txBody>
          <a:bodyPr wrap="square" anchor="t"/>
          <a:lstStyle/>
          <a:p>
            <a:pPr algn="l">
              <a:defRPr sz="1000" b="0">
                <a:solidFill>
                  <a:srgbClr val="AEB9CB"/>
                </a:solidFill>
                <a:latin typeface="Calibri"/>
              </a:defRPr>
            </a:pPr>
            <a:r>
              <a:t>Interruptor en el panel de privacidad</a:t>
            </a:r>
          </a:p>
        </p:txBody>
      </p:sp>
      <p:sp>
        <p:nvSpPr>
          <p:cNvPr id="25" name="TextBox 24"/>
          <p:cNvSpPr txBox="1"/>
          <p:nvPr/>
        </p:nvSpPr>
        <p:spPr>
          <a:xfrm>
            <a:off x="8012175" y="2680208"/>
            <a:ext cx="3576319" cy="329184"/>
          </a:xfrm>
          <a:prstGeom prst="rect">
            <a:avLst/>
          </a:prstGeom>
          <a:noFill/>
        </p:spPr>
        <p:txBody>
          <a:bodyPr wrap="square" anchor="t"/>
          <a:lstStyle/>
          <a:p>
            <a:pPr algn="l">
              <a:defRPr sz="1000" b="0">
                <a:solidFill>
                  <a:srgbClr val="AEB9CB"/>
                </a:solidFill>
                <a:latin typeface="Calibri"/>
              </a:defRPr>
            </a:pPr>
            <a:r>
              <a:t>Sin características de sueño ni temperatura</a:t>
            </a:r>
          </a:p>
        </p:txBody>
      </p:sp>
      <p:sp>
        <p:nvSpPr>
          <p:cNvPr id="26" name="Rectangle 25"/>
          <p:cNvSpPr/>
          <p:nvPr/>
        </p:nvSpPr>
        <p:spPr>
          <a:xfrm>
            <a:off x="566928" y="3402584"/>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0080" y="3064256"/>
            <a:ext cx="3576319" cy="329184"/>
          </a:xfrm>
          <a:prstGeom prst="rect">
            <a:avLst/>
          </a:prstGeom>
          <a:noFill/>
        </p:spPr>
        <p:txBody>
          <a:bodyPr wrap="square" anchor="t"/>
          <a:lstStyle/>
          <a:p>
            <a:pPr algn="l">
              <a:defRPr sz="1000" b="0">
                <a:solidFill>
                  <a:srgbClr val="F3F6FB"/>
                </a:solidFill>
                <a:latin typeface="Calibri"/>
              </a:defRPr>
            </a:pPr>
            <a:r>
              <a:t>Movimiento</a:t>
            </a:r>
          </a:p>
        </p:txBody>
      </p:sp>
      <p:sp>
        <p:nvSpPr>
          <p:cNvPr id="28" name="TextBox 27"/>
          <p:cNvSpPr txBox="1"/>
          <p:nvPr/>
        </p:nvSpPr>
        <p:spPr>
          <a:xfrm>
            <a:off x="4326127" y="3064256"/>
            <a:ext cx="3576319" cy="329184"/>
          </a:xfrm>
          <a:prstGeom prst="rect">
            <a:avLst/>
          </a:prstGeom>
          <a:noFill/>
        </p:spPr>
        <p:txBody>
          <a:bodyPr wrap="square" anchor="t"/>
          <a:lstStyle/>
          <a:p>
            <a:pPr algn="l">
              <a:defRPr sz="1000" b="0">
                <a:solidFill>
                  <a:srgbClr val="AEB9CB"/>
                </a:solidFill>
                <a:latin typeface="Calibri"/>
              </a:defRPr>
            </a:pPr>
            <a:r>
              <a:t>Primera sesión tras el consentimiento</a:t>
            </a:r>
          </a:p>
        </p:txBody>
      </p:sp>
      <p:sp>
        <p:nvSpPr>
          <p:cNvPr id="29" name="TextBox 28"/>
          <p:cNvSpPr txBox="1"/>
          <p:nvPr/>
        </p:nvSpPr>
        <p:spPr>
          <a:xfrm>
            <a:off x="8012175" y="3064256"/>
            <a:ext cx="3576319" cy="329184"/>
          </a:xfrm>
          <a:prstGeom prst="rect">
            <a:avLst/>
          </a:prstGeom>
          <a:noFill/>
        </p:spPr>
        <p:txBody>
          <a:bodyPr wrap="square" anchor="t"/>
          <a:lstStyle/>
          <a:p>
            <a:pPr algn="l">
              <a:defRPr sz="1000" b="0">
                <a:solidFill>
                  <a:srgbClr val="AEB9CB"/>
                </a:solidFill>
                <a:latin typeface="Calibri"/>
              </a:defRPr>
            </a:pPr>
            <a:r>
              <a:t>Sin características de movimiento</a:t>
            </a:r>
          </a:p>
        </p:txBody>
      </p:sp>
      <p:sp>
        <p:nvSpPr>
          <p:cNvPr id="30" name="Rectangle 29"/>
          <p:cNvSpPr/>
          <p:nvPr/>
        </p:nvSpPr>
        <p:spPr>
          <a:xfrm>
            <a:off x="566928" y="3411727"/>
            <a:ext cx="11058143" cy="384048"/>
          </a:xfrm>
          <a:prstGeom prst="rect">
            <a:avLst/>
          </a:prstGeom>
          <a:solidFill>
            <a:srgbClr val="151E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566928" y="3786632"/>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40080" y="3448304"/>
            <a:ext cx="3576319" cy="329184"/>
          </a:xfrm>
          <a:prstGeom prst="rect">
            <a:avLst/>
          </a:prstGeom>
          <a:noFill/>
        </p:spPr>
        <p:txBody>
          <a:bodyPr wrap="square" anchor="t"/>
          <a:lstStyle/>
          <a:p>
            <a:pPr algn="l">
              <a:defRPr sz="1000" b="0">
                <a:solidFill>
                  <a:srgbClr val="F3F6FB"/>
                </a:solidFill>
                <a:latin typeface="Calibri"/>
              </a:defRPr>
            </a:pPr>
            <a:r>
              <a:t>Voz</a:t>
            </a:r>
          </a:p>
        </p:txBody>
      </p:sp>
      <p:sp>
        <p:nvSpPr>
          <p:cNvPr id="33" name="TextBox 32"/>
          <p:cNvSpPr txBox="1"/>
          <p:nvPr/>
        </p:nvSpPr>
        <p:spPr>
          <a:xfrm>
            <a:off x="4326127" y="3448304"/>
            <a:ext cx="3576319" cy="329184"/>
          </a:xfrm>
          <a:prstGeom prst="rect">
            <a:avLst/>
          </a:prstGeom>
          <a:noFill/>
        </p:spPr>
        <p:txBody>
          <a:bodyPr wrap="square" anchor="t"/>
          <a:lstStyle/>
          <a:p>
            <a:pPr algn="l">
              <a:defRPr sz="1000" b="0">
                <a:solidFill>
                  <a:srgbClr val="AEB9CB"/>
                </a:solidFill>
                <a:latin typeface="Calibri"/>
              </a:defRPr>
            </a:pPr>
            <a:r>
              <a:t>Solo al iniciar un registro de voz</a:t>
            </a:r>
          </a:p>
        </p:txBody>
      </p:sp>
      <p:sp>
        <p:nvSpPr>
          <p:cNvPr id="34" name="TextBox 33"/>
          <p:cNvSpPr txBox="1"/>
          <p:nvPr/>
        </p:nvSpPr>
        <p:spPr>
          <a:xfrm>
            <a:off x="8012175" y="3448304"/>
            <a:ext cx="3576319" cy="329184"/>
          </a:xfrm>
          <a:prstGeom prst="rect">
            <a:avLst/>
          </a:prstGeom>
          <a:noFill/>
        </p:spPr>
        <p:txBody>
          <a:bodyPr wrap="square" anchor="t"/>
          <a:lstStyle/>
          <a:p>
            <a:pPr algn="l">
              <a:defRPr sz="1000" b="0">
                <a:solidFill>
                  <a:srgbClr val="AEB9CB"/>
                </a:solidFill>
                <a:latin typeface="Calibri"/>
              </a:defRPr>
            </a:pPr>
            <a:r>
              <a:t>Registro no disponible. Solo prosodia, nunca transcripción.</a:t>
            </a:r>
          </a:p>
        </p:txBody>
      </p:sp>
      <p:sp>
        <p:nvSpPr>
          <p:cNvPr id="35" name="Rectangle 34"/>
          <p:cNvSpPr/>
          <p:nvPr/>
        </p:nvSpPr>
        <p:spPr>
          <a:xfrm>
            <a:off x="566928" y="4170680"/>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40080" y="3832352"/>
            <a:ext cx="3576319" cy="329184"/>
          </a:xfrm>
          <a:prstGeom prst="rect">
            <a:avLst/>
          </a:prstGeom>
          <a:noFill/>
        </p:spPr>
        <p:txBody>
          <a:bodyPr wrap="square" anchor="t"/>
          <a:lstStyle/>
          <a:p>
            <a:pPr algn="l">
              <a:defRPr sz="1000" b="0">
                <a:solidFill>
                  <a:srgbClr val="F3F6FB"/>
                </a:solidFill>
                <a:latin typeface="Calibri"/>
              </a:defRPr>
            </a:pPr>
            <a:r>
              <a:t>Cámara</a:t>
            </a:r>
          </a:p>
        </p:txBody>
      </p:sp>
      <p:sp>
        <p:nvSpPr>
          <p:cNvPr id="37" name="TextBox 36"/>
          <p:cNvSpPr txBox="1"/>
          <p:nvPr/>
        </p:nvSpPr>
        <p:spPr>
          <a:xfrm>
            <a:off x="4326127" y="3832352"/>
            <a:ext cx="3576319" cy="329184"/>
          </a:xfrm>
          <a:prstGeom prst="rect">
            <a:avLst/>
          </a:prstGeom>
          <a:noFill/>
        </p:spPr>
        <p:txBody>
          <a:bodyPr wrap="square" anchor="t"/>
          <a:lstStyle/>
          <a:p>
            <a:pPr algn="l">
              <a:defRPr sz="1000" b="0">
                <a:solidFill>
                  <a:srgbClr val="AEB9CB"/>
                </a:solidFill>
                <a:latin typeface="Calibri"/>
              </a:defRPr>
            </a:pPr>
            <a:r>
              <a:t>Solo al iniciar un registro facial</a:t>
            </a:r>
          </a:p>
        </p:txBody>
      </p:sp>
      <p:sp>
        <p:nvSpPr>
          <p:cNvPr id="38" name="TextBox 37"/>
          <p:cNvSpPr txBox="1"/>
          <p:nvPr/>
        </p:nvSpPr>
        <p:spPr>
          <a:xfrm>
            <a:off x="8012175" y="3832352"/>
            <a:ext cx="3576319" cy="329184"/>
          </a:xfrm>
          <a:prstGeom prst="rect">
            <a:avLst/>
          </a:prstGeom>
          <a:noFill/>
        </p:spPr>
        <p:txBody>
          <a:bodyPr wrap="square" anchor="t"/>
          <a:lstStyle/>
          <a:p>
            <a:pPr algn="l">
              <a:defRPr sz="1000" b="0">
                <a:solidFill>
                  <a:srgbClr val="AEB9CB"/>
                </a:solidFill>
                <a:latin typeface="Calibri"/>
              </a:defRPr>
            </a:pPr>
            <a:r>
              <a:t>Registro no disponible. Solo números de blendshapes, nunca imágenes.</a:t>
            </a:r>
          </a:p>
        </p:txBody>
      </p:sp>
      <p:sp>
        <p:nvSpPr>
          <p:cNvPr id="39" name="Rectangle 38"/>
          <p:cNvSpPr/>
          <p:nvPr/>
        </p:nvSpPr>
        <p:spPr>
          <a:xfrm>
            <a:off x="566928" y="4179824"/>
            <a:ext cx="11058143" cy="384048"/>
          </a:xfrm>
          <a:prstGeom prst="rect">
            <a:avLst/>
          </a:prstGeom>
          <a:solidFill>
            <a:srgbClr val="151E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566928" y="4554728"/>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40080" y="4216400"/>
            <a:ext cx="3576319" cy="329184"/>
          </a:xfrm>
          <a:prstGeom prst="rect">
            <a:avLst/>
          </a:prstGeom>
          <a:noFill/>
        </p:spPr>
        <p:txBody>
          <a:bodyPr wrap="square" anchor="t"/>
          <a:lstStyle/>
          <a:p>
            <a:pPr algn="l">
              <a:defRPr sz="1000" b="0">
                <a:solidFill>
                  <a:srgbClr val="F3F6FB"/>
                </a:solidFill>
                <a:latin typeface="Calibri"/>
              </a:defRPr>
            </a:pPr>
            <a:r>
              <a:t>Agenda</a:t>
            </a:r>
          </a:p>
        </p:txBody>
      </p:sp>
      <p:sp>
        <p:nvSpPr>
          <p:cNvPr id="42" name="TextBox 41"/>
          <p:cNvSpPr txBox="1"/>
          <p:nvPr/>
        </p:nvSpPr>
        <p:spPr>
          <a:xfrm>
            <a:off x="4326127" y="4216400"/>
            <a:ext cx="3576319" cy="329184"/>
          </a:xfrm>
          <a:prstGeom prst="rect">
            <a:avLst/>
          </a:prstGeom>
          <a:noFill/>
        </p:spPr>
        <p:txBody>
          <a:bodyPr wrap="square" anchor="t"/>
          <a:lstStyle/>
          <a:p>
            <a:pPr algn="l">
              <a:defRPr sz="1000" b="0">
                <a:solidFill>
                  <a:srgbClr val="AEB9CB"/>
                </a:solidFill>
                <a:latin typeface="Calibri"/>
              </a:defRPr>
            </a:pPr>
            <a:r>
              <a:t>Interruptor en el panel de privacidad</a:t>
            </a:r>
          </a:p>
        </p:txBody>
      </p:sp>
      <p:sp>
        <p:nvSpPr>
          <p:cNvPr id="43" name="TextBox 42"/>
          <p:cNvSpPr txBox="1"/>
          <p:nvPr/>
        </p:nvSpPr>
        <p:spPr>
          <a:xfrm>
            <a:off x="8012175" y="4216400"/>
            <a:ext cx="3576319" cy="329184"/>
          </a:xfrm>
          <a:prstGeom prst="rect">
            <a:avLst/>
          </a:prstGeom>
          <a:noFill/>
        </p:spPr>
        <p:txBody>
          <a:bodyPr wrap="square" anchor="t"/>
          <a:lstStyle/>
          <a:p>
            <a:pPr algn="l">
              <a:defRPr sz="1000" b="0">
                <a:solidFill>
                  <a:srgbClr val="AEB9CB"/>
                </a:solidFill>
                <a:latin typeface="Calibri"/>
              </a:defRPr>
            </a:pPr>
            <a:r>
              <a:t>Sin contexto de agenda. Los tipos son estructuralmente incapaces de llevar títulos de eventos.</a:t>
            </a:r>
          </a:p>
        </p:txBody>
      </p:sp>
      <p:sp>
        <p:nvSpPr>
          <p:cNvPr id="44" name="Rectangle 43"/>
          <p:cNvSpPr/>
          <p:nvPr/>
        </p:nvSpPr>
        <p:spPr>
          <a:xfrm>
            <a:off x="566928" y="4938776"/>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40080" y="4600448"/>
            <a:ext cx="3576319" cy="329184"/>
          </a:xfrm>
          <a:prstGeom prst="rect">
            <a:avLst/>
          </a:prstGeom>
          <a:noFill/>
        </p:spPr>
        <p:txBody>
          <a:bodyPr wrap="square" anchor="t"/>
          <a:lstStyle/>
          <a:p>
            <a:pPr algn="l">
              <a:defRPr sz="1000" b="0">
                <a:solidFill>
                  <a:srgbClr val="F3F6FB"/>
                </a:solidFill>
                <a:latin typeface="Calibri"/>
              </a:defRPr>
            </a:pPr>
            <a:r>
              <a:t>Lugar</a:t>
            </a:r>
          </a:p>
        </p:txBody>
      </p:sp>
      <p:sp>
        <p:nvSpPr>
          <p:cNvPr id="46" name="TextBox 45"/>
          <p:cNvSpPr txBox="1"/>
          <p:nvPr/>
        </p:nvSpPr>
        <p:spPr>
          <a:xfrm>
            <a:off x="4326127" y="4600448"/>
            <a:ext cx="3576319" cy="329184"/>
          </a:xfrm>
          <a:prstGeom prst="rect">
            <a:avLst/>
          </a:prstGeom>
          <a:noFill/>
        </p:spPr>
        <p:txBody>
          <a:bodyPr wrap="square" anchor="t"/>
          <a:lstStyle/>
          <a:p>
            <a:pPr algn="l">
              <a:defRPr sz="1000" b="0">
                <a:solidFill>
                  <a:srgbClr val="AEB9CB"/>
                </a:solidFill>
                <a:latin typeface="Calibri"/>
              </a:defRPr>
            </a:pPr>
            <a:r>
              <a:t>Interruptor en el panel de privacidad</a:t>
            </a:r>
          </a:p>
        </p:txBody>
      </p:sp>
      <p:sp>
        <p:nvSpPr>
          <p:cNvPr id="47" name="TextBox 46"/>
          <p:cNvSpPr txBox="1"/>
          <p:nvPr/>
        </p:nvSpPr>
        <p:spPr>
          <a:xfrm>
            <a:off x="8012175" y="4600448"/>
            <a:ext cx="3576319" cy="329184"/>
          </a:xfrm>
          <a:prstGeom prst="rect">
            <a:avLst/>
          </a:prstGeom>
          <a:noFill/>
        </p:spPr>
        <p:txBody>
          <a:bodyPr wrap="square" anchor="t"/>
          <a:lstStyle/>
          <a:p>
            <a:pPr algn="l">
              <a:defRPr sz="1000" b="0">
                <a:solidFill>
                  <a:srgbClr val="AEB9CB"/>
                </a:solidFill>
                <a:latin typeface="Calibri"/>
              </a:defRPr>
            </a:pPr>
            <a:r>
              <a:t>Sin contexto de lugar. Devuelve categorías etiquetadas por la persona, nunca coordenadas.</a:t>
            </a:r>
          </a:p>
        </p:txBody>
      </p:sp>
      <p:sp>
        <p:nvSpPr>
          <p:cNvPr id="48" name="Rounded Rectangle 47"/>
          <p:cNvSpPr/>
          <p:nvPr/>
        </p:nvSpPr>
        <p:spPr>
          <a:xfrm>
            <a:off x="566928" y="5075936"/>
            <a:ext cx="960120" cy="237744"/>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566928" y="5085080"/>
            <a:ext cx="960120" cy="219456"/>
          </a:xfrm>
          <a:prstGeom prst="rect">
            <a:avLst/>
          </a:prstGeom>
          <a:noFill/>
        </p:spPr>
        <p:txBody>
          <a:bodyPr wrap="square" anchor="t"/>
          <a:lstStyle/>
          <a:p>
            <a:pPr algn="ctr">
              <a:defRPr sz="800" b="1">
                <a:solidFill>
                  <a:srgbClr val="A8C9B2"/>
                </a:solidFill>
                <a:latin typeface="Calibri"/>
              </a:defRPr>
            </a:pPr>
            <a:r>
              <a:t>Publicado</a:t>
            </a:r>
          </a:p>
        </p:txBody>
      </p:sp>
      <p:sp>
        <p:nvSpPr>
          <p:cNvPr id="50" name="TextBox 49"/>
          <p:cNvSpPr txBox="1"/>
          <p:nvPr/>
        </p:nvSpPr>
        <p:spPr>
          <a:xfrm>
            <a:off x="1645919" y="5057648"/>
            <a:ext cx="9979151" cy="329184"/>
          </a:xfrm>
          <a:prstGeom prst="rect">
            <a:avLst/>
          </a:prstGeom>
          <a:noFill/>
        </p:spPr>
        <p:txBody>
          <a:bodyPr wrap="square" anchor="t"/>
          <a:lstStyle/>
          <a:p>
            <a:pPr algn="l">
              <a:defRPr sz="1100" b="0">
                <a:solidFill>
                  <a:srgbClr val="8794AB"/>
                </a:solidFill>
                <a:latin typeface="Calibri"/>
              </a:defRPr>
            </a:pPr>
            <a:r>
              <a:t>La tercera columna, completa de arriba a abajo, es el argumento. Denegar degrada la estimación y nunca rompe la app.</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7987861"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19  /  29</a:t>
            </a:r>
          </a:p>
        </p:txBody>
      </p:sp>
      <p:sp>
        <p:nvSpPr>
          <p:cNvPr id="10" name="TextBox 9"/>
          <p:cNvSpPr txBox="1"/>
          <p:nvPr/>
        </p:nvSpPr>
        <p:spPr>
          <a:xfrm>
            <a:off x="566928" y="640080"/>
            <a:ext cx="11058143" cy="201168"/>
          </a:xfrm>
          <a:prstGeom prst="rect">
            <a:avLst/>
          </a:prstGeom>
          <a:noFill/>
        </p:spPr>
        <p:txBody>
          <a:bodyPr wrap="square" anchor="t"/>
          <a:lstStyle/>
          <a:p>
            <a:pPr algn="l">
              <a:defRPr sz="1000" b="1">
                <a:solidFill>
                  <a:srgbClr val="8794AB"/>
                </a:solidFill>
                <a:latin typeface="Calibri"/>
              </a:defRPr>
            </a:pPr>
            <a:r>
              <a:t>LA CIENCIA</a:t>
            </a:r>
          </a:p>
        </p:txBody>
      </p:sp>
      <p:sp>
        <p:nvSpPr>
          <p:cNvPr id="11" name="TextBox 10"/>
          <p:cNvSpPr txBox="1"/>
          <p:nvPr/>
        </p:nvSpPr>
        <p:spPr>
          <a:xfrm>
            <a:off x="566928" y="877824"/>
            <a:ext cx="11058143" cy="942848"/>
          </a:xfrm>
          <a:prstGeom prst="rect">
            <a:avLst/>
          </a:prstGeom>
          <a:noFill/>
        </p:spPr>
        <p:txBody>
          <a:bodyPr wrap="square" anchor="t"/>
          <a:lstStyle/>
          <a:p>
            <a:pPr algn="l">
              <a:defRPr sz="2800" b="1">
                <a:solidFill>
                  <a:srgbClr val="F3F6FB"/>
                </a:solidFill>
                <a:latin typeface="Calibri"/>
              </a:defRPr>
            </a:pPr>
            <a:r>
              <a:t>Trazamos la línea nosotros mismos, dentro del producto, antes de que nadie la trace por nosotros.</a:t>
            </a:r>
          </a:p>
        </p:txBody>
      </p:sp>
      <p:sp>
        <p:nvSpPr>
          <p:cNvPr id="12" name="Rectangle 11"/>
          <p:cNvSpPr/>
          <p:nvPr/>
        </p:nvSpPr>
        <p:spPr>
          <a:xfrm>
            <a:off x="566928" y="1912112"/>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2113280"/>
            <a:ext cx="11058143" cy="384048"/>
          </a:xfrm>
          <a:prstGeom prst="rect">
            <a:avLst/>
          </a:prstGeom>
          <a:solidFill>
            <a:srgbClr val="1D27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80" y="2149856"/>
            <a:ext cx="3576319" cy="329184"/>
          </a:xfrm>
          <a:prstGeom prst="rect">
            <a:avLst/>
          </a:prstGeom>
          <a:noFill/>
        </p:spPr>
        <p:txBody>
          <a:bodyPr wrap="square" anchor="t"/>
          <a:lstStyle/>
          <a:p>
            <a:pPr algn="l">
              <a:defRPr sz="900" b="1">
                <a:solidFill>
                  <a:srgbClr val="8794AB"/>
                </a:solidFill>
                <a:latin typeface="Calibri"/>
              </a:defRPr>
            </a:pPr>
          </a:p>
        </p:txBody>
      </p:sp>
      <p:sp>
        <p:nvSpPr>
          <p:cNvPr id="15" name="TextBox 14"/>
          <p:cNvSpPr txBox="1"/>
          <p:nvPr/>
        </p:nvSpPr>
        <p:spPr>
          <a:xfrm>
            <a:off x="4326127" y="2149856"/>
            <a:ext cx="3576319" cy="329184"/>
          </a:xfrm>
          <a:prstGeom prst="rect">
            <a:avLst/>
          </a:prstGeom>
          <a:noFill/>
        </p:spPr>
        <p:txBody>
          <a:bodyPr wrap="square" anchor="t"/>
          <a:lstStyle/>
          <a:p>
            <a:pPr algn="l">
              <a:defRPr sz="900" b="1">
                <a:solidFill>
                  <a:srgbClr val="8794AB"/>
                </a:solidFill>
                <a:latin typeface="Calibri"/>
              </a:defRPr>
            </a:pPr>
            <a:r>
              <a:t>CITADO Y DEFENDIBLE</a:t>
            </a:r>
          </a:p>
        </p:txBody>
      </p:sp>
      <p:sp>
        <p:nvSpPr>
          <p:cNvPr id="16" name="TextBox 15"/>
          <p:cNvSpPr txBox="1"/>
          <p:nvPr/>
        </p:nvSpPr>
        <p:spPr>
          <a:xfrm>
            <a:off x="8012175" y="2149856"/>
            <a:ext cx="3576319" cy="329184"/>
          </a:xfrm>
          <a:prstGeom prst="rect">
            <a:avLst/>
          </a:prstGeom>
          <a:noFill/>
        </p:spPr>
        <p:txBody>
          <a:bodyPr wrap="square" anchor="t"/>
          <a:lstStyle/>
          <a:p>
            <a:pPr algn="l">
              <a:defRPr sz="900" b="1">
                <a:solidFill>
                  <a:srgbClr val="8794AB"/>
                </a:solidFill>
                <a:latin typeface="Calibri"/>
              </a:defRPr>
            </a:pPr>
            <a:r>
              <a:t>SIMBÓLICO, Y ETIQUETADO ASÍ EN LA APP</a:t>
            </a:r>
          </a:p>
        </p:txBody>
      </p:sp>
      <p:sp>
        <p:nvSpPr>
          <p:cNvPr id="17" name="Rectangle 16"/>
          <p:cNvSpPr/>
          <p:nvPr/>
        </p:nvSpPr>
        <p:spPr>
          <a:xfrm>
            <a:off x="566928" y="2483612"/>
            <a:ext cx="11058143" cy="13716"/>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66928" y="2872232"/>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80" y="2533904"/>
            <a:ext cx="3576319" cy="329184"/>
          </a:xfrm>
          <a:prstGeom prst="rect">
            <a:avLst/>
          </a:prstGeom>
          <a:noFill/>
        </p:spPr>
        <p:txBody>
          <a:bodyPr wrap="square" anchor="t"/>
          <a:lstStyle/>
          <a:p>
            <a:pPr algn="l">
              <a:defRPr sz="1000" b="0">
                <a:solidFill>
                  <a:srgbClr val="F3F6FB"/>
                </a:solidFill>
                <a:latin typeface="Calibri"/>
              </a:defRPr>
            </a:pPr>
            <a:r>
              <a:t>Qué cubre</a:t>
            </a:r>
          </a:p>
        </p:txBody>
      </p:sp>
      <p:sp>
        <p:nvSpPr>
          <p:cNvPr id="20" name="TextBox 19"/>
          <p:cNvSpPr txBox="1"/>
          <p:nvPr/>
        </p:nvSpPr>
        <p:spPr>
          <a:xfrm>
            <a:off x="4326127" y="2533904"/>
            <a:ext cx="3576319" cy="329184"/>
          </a:xfrm>
          <a:prstGeom prst="rect">
            <a:avLst/>
          </a:prstGeom>
          <a:noFill/>
        </p:spPr>
        <p:txBody>
          <a:bodyPr wrap="square" anchor="t"/>
          <a:lstStyle/>
          <a:p>
            <a:pPr algn="l">
              <a:defRPr sz="1000" b="0">
                <a:solidFill>
                  <a:srgbClr val="AEB9CB"/>
                </a:solidFill>
                <a:latin typeface="Calibri"/>
              </a:defRPr>
            </a:pPr>
            <a:r>
              <a:t>Respiración lenta y tono vagal cardíaco, VFC como índice de estrés y recuperación, línea base personal, el circumplejo del afecto</a:t>
            </a:r>
          </a:p>
        </p:txBody>
      </p:sp>
      <p:sp>
        <p:nvSpPr>
          <p:cNvPr id="21" name="TextBox 20"/>
          <p:cNvSpPr txBox="1"/>
          <p:nvPr/>
        </p:nvSpPr>
        <p:spPr>
          <a:xfrm>
            <a:off x="8012175" y="2533904"/>
            <a:ext cx="3576319" cy="329184"/>
          </a:xfrm>
          <a:prstGeom prst="rect">
            <a:avLst/>
          </a:prstGeom>
          <a:noFill/>
        </p:spPr>
        <p:txBody>
          <a:bodyPr wrap="square" anchor="t"/>
          <a:lstStyle/>
          <a:p>
            <a:pPr algn="l">
              <a:defRPr sz="1000" b="0">
                <a:solidFill>
                  <a:srgbClr val="AEB9CB"/>
                </a:solidFill>
                <a:latin typeface="Calibri"/>
              </a:defRPr>
            </a:pPr>
            <a:r>
              <a:t>El mapa de conciencia de Hawkins y la asignación de frecuencias Solfeggio</a:t>
            </a:r>
          </a:p>
        </p:txBody>
      </p:sp>
      <p:sp>
        <p:nvSpPr>
          <p:cNvPr id="22" name="Rectangle 21"/>
          <p:cNvSpPr/>
          <p:nvPr/>
        </p:nvSpPr>
        <p:spPr>
          <a:xfrm>
            <a:off x="566928" y="2881376"/>
            <a:ext cx="11058143" cy="384048"/>
          </a:xfrm>
          <a:prstGeom prst="rect">
            <a:avLst/>
          </a:prstGeom>
          <a:solidFill>
            <a:srgbClr val="151E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66928" y="3256280"/>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 y="2917952"/>
            <a:ext cx="3576319" cy="329184"/>
          </a:xfrm>
          <a:prstGeom prst="rect">
            <a:avLst/>
          </a:prstGeom>
          <a:noFill/>
        </p:spPr>
        <p:txBody>
          <a:bodyPr wrap="square" anchor="t"/>
          <a:lstStyle/>
          <a:p>
            <a:pPr algn="l">
              <a:defRPr sz="1000" b="0">
                <a:solidFill>
                  <a:srgbClr val="F3F6FB"/>
                </a:solidFill>
                <a:latin typeface="Calibri"/>
              </a:defRPr>
            </a:pPr>
            <a:r>
              <a:t>Estado de la evidencia</a:t>
            </a:r>
          </a:p>
        </p:txBody>
      </p:sp>
      <p:sp>
        <p:nvSpPr>
          <p:cNvPr id="25" name="TextBox 24"/>
          <p:cNvSpPr txBox="1"/>
          <p:nvPr/>
        </p:nvSpPr>
        <p:spPr>
          <a:xfrm>
            <a:off x="4326127" y="2917952"/>
            <a:ext cx="3576319" cy="329184"/>
          </a:xfrm>
          <a:prstGeom prst="rect">
            <a:avLst/>
          </a:prstGeom>
          <a:noFill/>
        </p:spPr>
        <p:txBody>
          <a:bodyPr wrap="square" anchor="t"/>
          <a:lstStyle/>
          <a:p>
            <a:pPr algn="l">
              <a:defRPr sz="1000" b="0">
                <a:solidFill>
                  <a:srgbClr val="AEB9CB"/>
                </a:solidFill>
                <a:latin typeface="Calibri"/>
              </a:defRPr>
            </a:pPr>
            <a:r>
              <a:t>124 referencias verificadas contra la fuente para esta presentación, cada una con su propia limitación. 14 técnicas evaluadas de forma independiente; la etiqueta de la app acertó en 12 de 14.</a:t>
            </a:r>
          </a:p>
        </p:txBody>
      </p:sp>
      <p:sp>
        <p:nvSpPr>
          <p:cNvPr id="26" name="TextBox 25"/>
          <p:cNvSpPr txBox="1"/>
          <p:nvPr/>
        </p:nvSpPr>
        <p:spPr>
          <a:xfrm>
            <a:off x="8012175" y="2917952"/>
            <a:ext cx="3576319" cy="329184"/>
          </a:xfrm>
          <a:prstGeom prst="rect">
            <a:avLst/>
          </a:prstGeom>
          <a:noFill/>
        </p:spPr>
        <p:txBody>
          <a:bodyPr wrap="square" anchor="t"/>
          <a:lstStyle/>
          <a:p>
            <a:pPr algn="l">
              <a:defRPr sz="1000" b="0">
                <a:solidFill>
                  <a:srgbClr val="AEB9CB"/>
                </a:solidFill>
                <a:latin typeface="Calibri"/>
              </a:defRPr>
            </a:pPr>
            <a:r>
              <a:t>No existe ningún ensayo humano controlado para ninguna frecuencia Solfeggio individual. No hay ningún estudio revisado por pares que pruebe la escala de Hawkins.</a:t>
            </a:r>
          </a:p>
        </p:txBody>
      </p:sp>
      <p:sp>
        <p:nvSpPr>
          <p:cNvPr id="27" name="Rectangle 26"/>
          <p:cNvSpPr/>
          <p:nvPr/>
        </p:nvSpPr>
        <p:spPr>
          <a:xfrm>
            <a:off x="566928" y="3640328"/>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80" y="3302000"/>
            <a:ext cx="3576319" cy="329184"/>
          </a:xfrm>
          <a:prstGeom prst="rect">
            <a:avLst/>
          </a:prstGeom>
          <a:noFill/>
        </p:spPr>
        <p:txBody>
          <a:bodyPr wrap="square" anchor="t"/>
          <a:lstStyle/>
          <a:p>
            <a:pPr algn="l">
              <a:defRPr sz="1000" b="0">
                <a:solidFill>
                  <a:srgbClr val="F3F6FB"/>
                </a:solidFill>
                <a:latin typeface="Calibri"/>
              </a:defRPr>
            </a:pPr>
            <a:r>
              <a:t>Cómo lo impone el código</a:t>
            </a:r>
          </a:p>
        </p:txBody>
      </p:sp>
      <p:sp>
        <p:nvSpPr>
          <p:cNvPr id="29" name="TextBox 28"/>
          <p:cNvSpPr txBox="1"/>
          <p:nvPr/>
        </p:nvSpPr>
        <p:spPr>
          <a:xfrm>
            <a:off x="4326127" y="3302000"/>
            <a:ext cx="3576319" cy="329184"/>
          </a:xfrm>
          <a:prstGeom prst="rect">
            <a:avLst/>
          </a:prstGeom>
          <a:noFill/>
        </p:spPr>
        <p:txBody>
          <a:bodyPr wrap="square" anchor="t"/>
          <a:lstStyle/>
          <a:p>
            <a:pPr algn="l">
              <a:defRPr sz="1000" b="0">
                <a:solidFill>
                  <a:srgbClr val="AEB9CB"/>
                </a:solidFill>
                <a:latin typeface="Calibri"/>
              </a:defRPr>
            </a:pPr>
            <a:r>
              <a:t>Los tests fijan el año y la revista de cada cita publicada. Los niveles de evidencia por técnica se muestran en la propia ficha.</a:t>
            </a:r>
          </a:p>
        </p:txBody>
      </p:sp>
      <p:sp>
        <p:nvSpPr>
          <p:cNvPr id="30" name="TextBox 29"/>
          <p:cNvSpPr txBox="1"/>
          <p:nvPr/>
        </p:nvSpPr>
        <p:spPr>
          <a:xfrm>
            <a:off x="8012175" y="3302000"/>
            <a:ext cx="3576319" cy="329184"/>
          </a:xfrm>
          <a:prstGeom prst="rect">
            <a:avLst/>
          </a:prstGeom>
          <a:noFill/>
        </p:spPr>
        <p:txBody>
          <a:bodyPr wrap="square" anchor="t"/>
          <a:lstStyle/>
          <a:p>
            <a:pPr algn="l">
              <a:defRPr sz="1000" b="0">
                <a:solidFill>
                  <a:srgbClr val="AEB9CB"/>
                </a:solidFill>
                <a:latin typeface="Calibri"/>
              </a:defRPr>
            </a:pPr>
            <a:r>
              <a:t>El nivel simbólico no puede emitir un valor puntual, tiene tope 600, no devuelve nada por debajo de 0,30 de confianza, y un test invariante hace estructuralmente imposible pasar de nivel a Hz.</a:t>
            </a:r>
          </a:p>
        </p:txBody>
      </p:sp>
      <p:sp>
        <p:nvSpPr>
          <p:cNvPr id="31" name="TextBox 30"/>
          <p:cNvSpPr txBox="1"/>
          <p:nvPr/>
        </p:nvSpPr>
        <p:spPr>
          <a:xfrm>
            <a:off x="566928" y="3759200"/>
            <a:ext cx="11058143" cy="329184"/>
          </a:xfrm>
          <a:prstGeom prst="rect">
            <a:avLst/>
          </a:prstGeom>
          <a:noFill/>
        </p:spPr>
        <p:txBody>
          <a:bodyPr wrap="square" anchor="t"/>
          <a:lstStyle/>
          <a:p>
            <a:pPr algn="l">
              <a:defRPr sz="1100" b="0">
                <a:solidFill>
                  <a:srgbClr val="8794AB"/>
                </a:solidFill>
                <a:latin typeface="Calibri"/>
              </a:defRPr>
            </a:pPr>
            <a:r>
              <a:t>La app incluye una sección titulada "qué se apoya en ciencia y qué no", para que la credibilidad de la literatura de respiración no se derrame sobre el catálogo de frecuencias. Ese fue el propio juicio del equipo sobre su afirmación más arriesgada, hecho antes de que esta auditoría existiera.</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8408275"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20  /  29</a:t>
            </a:r>
          </a:p>
        </p:txBody>
      </p:sp>
      <p:sp>
        <p:nvSpPr>
          <p:cNvPr id="10" name="TextBox 9"/>
          <p:cNvSpPr txBox="1"/>
          <p:nvPr/>
        </p:nvSpPr>
        <p:spPr>
          <a:xfrm>
            <a:off x="566928" y="640080"/>
            <a:ext cx="11058143" cy="544576"/>
          </a:xfrm>
          <a:prstGeom prst="rect">
            <a:avLst/>
          </a:prstGeom>
          <a:noFill/>
        </p:spPr>
        <p:txBody>
          <a:bodyPr wrap="square" anchor="t"/>
          <a:lstStyle/>
          <a:p>
            <a:pPr algn="l">
              <a:defRPr sz="2800" b="1">
                <a:solidFill>
                  <a:srgbClr val="F3F6FB"/>
                </a:solidFill>
                <a:latin typeface="Calibri"/>
              </a:defRPr>
            </a:pPr>
            <a:r>
              <a:t>Este es el techo de lo que cualquiera puede hacer con este hardware.</a:t>
            </a:r>
          </a:p>
        </p:txBody>
      </p:sp>
      <p:sp>
        <p:nvSpPr>
          <p:cNvPr id="11" name="Rectangle 10"/>
          <p:cNvSpPr/>
          <p:nvPr/>
        </p:nvSpPr>
        <p:spPr>
          <a:xfrm>
            <a:off x="566928" y="1276096"/>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794357" y="1422400"/>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794357" y="1477264"/>
            <a:ext cx="3284885" cy="201168"/>
          </a:xfrm>
          <a:prstGeom prst="rect">
            <a:avLst/>
          </a:prstGeom>
          <a:noFill/>
        </p:spPr>
        <p:txBody>
          <a:bodyPr wrap="square" anchor="t"/>
          <a:lstStyle/>
          <a:p>
            <a:pPr algn="l">
              <a:defRPr sz="1200" b="1">
                <a:solidFill>
                  <a:srgbClr val="F3F6FB"/>
                </a:solidFill>
                <a:latin typeface="Calibri"/>
              </a:defRPr>
            </a:pPr>
            <a:r>
              <a:t>Mejor resultado publicado en muñeca, 3 clases</a:t>
            </a:r>
          </a:p>
        </p:txBody>
      </p:sp>
      <p:sp>
        <p:nvSpPr>
          <p:cNvPr id="14" name="TextBox 13"/>
          <p:cNvSpPr txBox="1"/>
          <p:nvPr/>
        </p:nvSpPr>
        <p:spPr>
          <a:xfrm>
            <a:off x="10079243" y="1477264"/>
            <a:ext cx="1545828" cy="201168"/>
          </a:xfrm>
          <a:prstGeom prst="rect">
            <a:avLst/>
          </a:prstGeom>
          <a:noFill/>
        </p:spPr>
        <p:txBody>
          <a:bodyPr wrap="square" anchor="t"/>
          <a:lstStyle/>
          <a:p>
            <a:pPr algn="r">
              <a:defRPr sz="1200" b="1">
                <a:solidFill>
                  <a:srgbClr val="F5B942"/>
                </a:solidFill>
                <a:latin typeface="Calibri"/>
              </a:defRPr>
            </a:pPr>
            <a:r>
              <a:t>F1 66.33</a:t>
            </a:r>
          </a:p>
        </p:txBody>
      </p:sp>
      <p:sp>
        <p:nvSpPr>
          <p:cNvPr id="15" name="TextBox 14"/>
          <p:cNvSpPr txBox="1"/>
          <p:nvPr/>
        </p:nvSpPr>
        <p:spPr>
          <a:xfrm>
            <a:off x="6794357" y="1696720"/>
            <a:ext cx="4830714" cy="689228"/>
          </a:xfrm>
          <a:prstGeom prst="rect">
            <a:avLst/>
          </a:prstGeom>
          <a:noFill/>
        </p:spPr>
        <p:txBody>
          <a:bodyPr wrap="square" anchor="t"/>
          <a:lstStyle/>
          <a:p>
            <a:pPr algn="l">
              <a:defRPr sz="1100" b="0">
                <a:solidFill>
                  <a:srgbClr val="8794AB"/>
                </a:solidFill>
                <a:latin typeface="Calibri"/>
              </a:defRPr>
            </a:pPr>
            <a:r>
              <a:t>Y esa cifra incluye un canal de EDA que el Apple Watch no tiene, así que nuestro techo alcanzable queda estrictamente por debajo. Preferimos decirlo a descubrirlo después.</a:t>
            </a:r>
          </a:p>
        </p:txBody>
      </p:sp>
      <p:sp>
        <p:nvSpPr>
          <p:cNvPr id="16" name="Rectangle 15"/>
          <p:cNvSpPr/>
          <p:nvPr/>
        </p:nvSpPr>
        <p:spPr>
          <a:xfrm>
            <a:off x="6794357" y="2422525"/>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94357" y="2477389"/>
            <a:ext cx="3284885" cy="201168"/>
          </a:xfrm>
          <a:prstGeom prst="rect">
            <a:avLst/>
          </a:prstGeom>
          <a:noFill/>
        </p:spPr>
        <p:txBody>
          <a:bodyPr wrap="square" anchor="t"/>
          <a:lstStyle/>
          <a:p>
            <a:pPr algn="l">
              <a:defRPr sz="1200" b="1">
                <a:solidFill>
                  <a:srgbClr val="F3F6FB"/>
                </a:solidFill>
                <a:latin typeface="Calibri"/>
              </a:defRPr>
            </a:pPr>
            <a:r>
              <a:t>Error de intervalos del Apple Watch, al hablar</a:t>
            </a:r>
          </a:p>
        </p:txBody>
      </p:sp>
      <p:sp>
        <p:nvSpPr>
          <p:cNvPr id="18" name="TextBox 17"/>
          <p:cNvSpPr txBox="1"/>
          <p:nvPr/>
        </p:nvSpPr>
        <p:spPr>
          <a:xfrm>
            <a:off x="10079243" y="2477389"/>
            <a:ext cx="1545828" cy="201168"/>
          </a:xfrm>
          <a:prstGeom prst="rect">
            <a:avLst/>
          </a:prstGeom>
          <a:noFill/>
        </p:spPr>
        <p:txBody>
          <a:bodyPr wrap="square" anchor="t"/>
          <a:lstStyle/>
          <a:p>
            <a:pPr algn="r">
              <a:defRPr sz="1200" b="1">
                <a:solidFill>
                  <a:srgbClr val="F5B942"/>
                </a:solidFill>
                <a:latin typeface="Calibri"/>
              </a:defRPr>
            </a:pPr>
            <a:r>
              <a:t>93%</a:t>
            </a:r>
          </a:p>
        </p:txBody>
      </p:sp>
      <p:sp>
        <p:nvSpPr>
          <p:cNvPr id="19" name="TextBox 18"/>
          <p:cNvSpPr txBox="1"/>
          <p:nvPr/>
        </p:nvSpPr>
        <p:spPr>
          <a:xfrm>
            <a:off x="6794357" y="2696844"/>
            <a:ext cx="4830714" cy="526542"/>
          </a:xfrm>
          <a:prstGeom prst="rect">
            <a:avLst/>
          </a:prstGeom>
          <a:noFill/>
        </p:spPr>
        <p:txBody>
          <a:bodyPr wrap="square" anchor="t"/>
          <a:lstStyle/>
          <a:p>
            <a:pPr algn="l">
              <a:defRPr sz="1100" b="0">
                <a:solidFill>
                  <a:srgbClr val="8794AB"/>
                </a:solidFill>
                <a:latin typeface="Calibri"/>
              </a:defRPr>
            </a:pPr>
            <a:r>
              <a:t>31% en reposo. El pulso en sí es excelente; la serie de intervalos que la VFC necesita, no.</a:t>
            </a:r>
          </a:p>
        </p:txBody>
      </p:sp>
      <p:sp>
        <p:nvSpPr>
          <p:cNvPr id="20" name="Rectangle 19"/>
          <p:cNvSpPr/>
          <p:nvPr/>
        </p:nvSpPr>
        <p:spPr>
          <a:xfrm>
            <a:off x="6794357" y="3259963"/>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94357" y="3314827"/>
            <a:ext cx="3284885" cy="201168"/>
          </a:xfrm>
          <a:prstGeom prst="rect">
            <a:avLst/>
          </a:prstGeom>
          <a:noFill/>
        </p:spPr>
        <p:txBody>
          <a:bodyPr wrap="square" anchor="t"/>
          <a:lstStyle/>
          <a:p>
            <a:pPr algn="l">
              <a:defRPr sz="1200" b="1">
                <a:solidFill>
                  <a:srgbClr val="F3F6FB"/>
                </a:solidFill>
                <a:latin typeface="Calibri"/>
              </a:defRPr>
            </a:pPr>
            <a:r>
              <a:t>Adultos sin arritmia sinusal respiratoria apreciable</a:t>
            </a:r>
          </a:p>
        </p:txBody>
      </p:sp>
      <p:sp>
        <p:nvSpPr>
          <p:cNvPr id="22" name="TextBox 21"/>
          <p:cNvSpPr txBox="1"/>
          <p:nvPr/>
        </p:nvSpPr>
        <p:spPr>
          <a:xfrm>
            <a:off x="10079243" y="3314827"/>
            <a:ext cx="1545828" cy="201168"/>
          </a:xfrm>
          <a:prstGeom prst="rect">
            <a:avLst/>
          </a:prstGeom>
          <a:noFill/>
        </p:spPr>
        <p:txBody>
          <a:bodyPr wrap="square" anchor="t"/>
          <a:lstStyle/>
          <a:p>
            <a:pPr algn="r">
              <a:defRPr sz="1200" b="1">
                <a:solidFill>
                  <a:srgbClr val="F5B942"/>
                </a:solidFill>
                <a:latin typeface="Calibri"/>
              </a:defRPr>
            </a:pPr>
            <a:r>
              <a:t>30%</a:t>
            </a:r>
          </a:p>
        </p:txBody>
      </p:sp>
      <p:sp>
        <p:nvSpPr>
          <p:cNvPr id="23" name="TextBox 22"/>
          <p:cNvSpPr txBox="1"/>
          <p:nvPr/>
        </p:nvSpPr>
        <p:spPr>
          <a:xfrm>
            <a:off x="6794357" y="3534283"/>
            <a:ext cx="4830714" cy="526542"/>
          </a:xfrm>
          <a:prstGeom prst="rect">
            <a:avLst/>
          </a:prstGeom>
          <a:noFill/>
        </p:spPr>
        <p:txBody>
          <a:bodyPr wrap="square" anchor="t"/>
          <a:lstStyle/>
          <a:p>
            <a:pPr algn="l">
              <a:defRPr sz="1100" b="0">
                <a:solidFill>
                  <a:srgbClr val="8794AB"/>
                </a:solidFill>
                <a:latin typeface="Calibri"/>
              </a:defRPr>
            </a:pPr>
            <a:r>
              <a:t>Para esas personas una estimación de regulación basada en VFC no lleva casi señal, y hoy no podemos detectar quién pertenece a ese grupo.</a:t>
            </a:r>
          </a:p>
        </p:txBody>
      </p:sp>
      <p:sp>
        <p:nvSpPr>
          <p:cNvPr id="24" name="Rectangle 23"/>
          <p:cNvSpPr/>
          <p:nvPr/>
        </p:nvSpPr>
        <p:spPr>
          <a:xfrm>
            <a:off x="6794357" y="4097401"/>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794357" y="4152264"/>
            <a:ext cx="3284885" cy="201168"/>
          </a:xfrm>
          <a:prstGeom prst="rect">
            <a:avLst/>
          </a:prstGeom>
          <a:noFill/>
        </p:spPr>
        <p:txBody>
          <a:bodyPr wrap="square" anchor="t"/>
          <a:lstStyle/>
          <a:p>
            <a:pPr algn="l">
              <a:defRPr sz="1200" b="1">
                <a:solidFill>
                  <a:srgbClr val="F3F6FB"/>
                </a:solidFill>
                <a:latin typeface="Calibri"/>
              </a:defRPr>
            </a:pPr>
            <a:r>
              <a:t>Variación de VFC entre personas</a:t>
            </a:r>
          </a:p>
        </p:txBody>
      </p:sp>
      <p:sp>
        <p:nvSpPr>
          <p:cNvPr id="26" name="TextBox 25"/>
          <p:cNvSpPr txBox="1"/>
          <p:nvPr/>
        </p:nvSpPr>
        <p:spPr>
          <a:xfrm>
            <a:off x="10079243" y="4152264"/>
            <a:ext cx="1545828" cy="201168"/>
          </a:xfrm>
          <a:prstGeom prst="rect">
            <a:avLst/>
          </a:prstGeom>
          <a:noFill/>
        </p:spPr>
        <p:txBody>
          <a:bodyPr wrap="square" anchor="t"/>
          <a:lstStyle/>
          <a:p>
            <a:pPr algn="r">
              <a:defRPr sz="1200" b="1">
                <a:solidFill>
                  <a:srgbClr val="F5B942"/>
                </a:solidFill>
                <a:latin typeface="Calibri"/>
              </a:defRPr>
            </a:pPr>
            <a:r>
              <a:t>up to 260,000%</a:t>
            </a:r>
          </a:p>
        </p:txBody>
      </p:sp>
      <p:sp>
        <p:nvSpPr>
          <p:cNvPr id="27" name="TextBox 26"/>
          <p:cNvSpPr txBox="1"/>
          <p:nvPr/>
        </p:nvSpPr>
        <p:spPr>
          <a:xfrm>
            <a:off x="6794357" y="4371721"/>
            <a:ext cx="4830714" cy="526542"/>
          </a:xfrm>
          <a:prstGeom prst="rect">
            <a:avLst/>
          </a:prstGeom>
          <a:noFill/>
        </p:spPr>
        <p:txBody>
          <a:bodyPr wrap="square" anchor="t"/>
          <a:lstStyle/>
          <a:p>
            <a:pPr algn="l">
              <a:defRPr sz="1100" b="0">
                <a:solidFill>
                  <a:srgbClr val="8794AB"/>
                </a:solidFill>
                <a:latin typeface="Calibri"/>
              </a:defRPr>
            </a:pPr>
            <a:r>
              <a:t>Esta sola cifra justifica toda la arquitectura de línea base personal. Los valores absolutos de VFC no significan nada entre personas.</a:t>
            </a:r>
          </a:p>
        </p:txBody>
      </p:sp>
      <p:sp>
        <p:nvSpPr>
          <p:cNvPr id="28" name="TextBox 27"/>
          <p:cNvSpPr txBox="1"/>
          <p:nvPr/>
        </p:nvSpPr>
        <p:spPr>
          <a:xfrm>
            <a:off x="566928" y="1422400"/>
            <a:ext cx="5971397" cy="1056640"/>
          </a:xfrm>
          <a:prstGeom prst="rect">
            <a:avLst/>
          </a:prstGeom>
          <a:noFill/>
        </p:spPr>
        <p:txBody>
          <a:bodyPr wrap="square" anchor="t"/>
          <a:lstStyle/>
          <a:p>
            <a:pPr algn="l">
              <a:defRPr sz="1300" b="0">
                <a:solidFill>
                  <a:srgbClr val="AEB9CB"/>
                </a:solidFill>
                <a:latin typeface="Calibri"/>
              </a:defRPr>
            </a:pPr>
            <a:r>
              <a:t>Son cifras publicadas, no nuestras. Son la razón de que la confianza esté acotada, de que la valencia derivada solo de fisiología tenga límite, y de que la VFC de muñeca tenga un tope de calidad de 0,4 por diseño. Si un competidor declara resultados mucho mejores con los mismos sensores, o usa algo que no vemos o está exagerando.</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882868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21  /  29</a:t>
            </a:r>
          </a:p>
        </p:txBody>
      </p:sp>
      <p:sp>
        <p:nvSpPr>
          <p:cNvPr id="10" name="TextBox 9"/>
          <p:cNvSpPr txBox="1"/>
          <p:nvPr/>
        </p:nvSpPr>
        <p:spPr>
          <a:xfrm>
            <a:off x="566928" y="640080"/>
            <a:ext cx="11058143" cy="544576"/>
          </a:xfrm>
          <a:prstGeom prst="rect">
            <a:avLst/>
          </a:prstGeom>
          <a:noFill/>
        </p:spPr>
        <p:txBody>
          <a:bodyPr wrap="square" anchor="t"/>
          <a:lstStyle/>
          <a:p>
            <a:pPr algn="l">
              <a:defRPr sz="2800" b="1">
                <a:solidFill>
                  <a:srgbClr val="F3F6FB"/>
                </a:solidFill>
                <a:latin typeface="Calibri"/>
              </a:defRPr>
            </a:pPr>
            <a:r>
              <a:t>2.720 tests, cero fallos, y prueban los modos de fallo.</a:t>
            </a:r>
          </a:p>
        </p:txBody>
      </p:sp>
      <p:sp>
        <p:nvSpPr>
          <p:cNvPr id="11" name="TextBox 10"/>
          <p:cNvSpPr txBox="1"/>
          <p:nvPr/>
        </p:nvSpPr>
        <p:spPr>
          <a:xfrm>
            <a:off x="566928" y="1276096"/>
            <a:ext cx="11058143" cy="422656"/>
          </a:xfrm>
          <a:prstGeom prst="rect">
            <a:avLst/>
          </a:prstGeom>
          <a:noFill/>
        </p:spPr>
        <p:txBody>
          <a:bodyPr wrap="square" anchor="t"/>
          <a:lstStyle/>
          <a:p>
            <a:pPr algn="l">
              <a:defRPr sz="1300" b="0">
                <a:solidFill>
                  <a:srgbClr val="AEB9CB"/>
                </a:solidFill>
                <a:latin typeface="Calibri"/>
              </a:defRPr>
            </a:pPr>
            <a:r>
              <a:t>La cobertura interesante no es "¿estima?". Es qué pasa cuando el reloj no responde, se deniegan todos los permisos, las muestras están viejas, la línea base es inmadura, las señales se contradicen y la persona acaba de salir a correr.</a:t>
            </a:r>
          </a:p>
        </p:txBody>
      </p:sp>
      <p:sp>
        <p:nvSpPr>
          <p:cNvPr id="12" name="Rounded Rectangle 11"/>
          <p:cNvSpPr/>
          <p:nvPr/>
        </p:nvSpPr>
        <p:spPr>
          <a:xfrm>
            <a:off x="566928" y="1845056"/>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1520" y="1973072"/>
            <a:ext cx="2325623" cy="420624"/>
          </a:xfrm>
          <a:prstGeom prst="rect">
            <a:avLst/>
          </a:prstGeom>
          <a:noFill/>
        </p:spPr>
        <p:txBody>
          <a:bodyPr wrap="square" anchor="t"/>
          <a:lstStyle/>
          <a:p>
            <a:pPr algn="l">
              <a:defRPr sz="2800" b="1">
                <a:solidFill>
                  <a:srgbClr val="F5B942"/>
                </a:solidFill>
                <a:latin typeface="Calibri"/>
              </a:defRPr>
            </a:pPr>
            <a:r>
              <a:t>2,720</a:t>
            </a:r>
          </a:p>
        </p:txBody>
      </p:sp>
      <p:sp>
        <p:nvSpPr>
          <p:cNvPr id="14" name="Rectangle 13"/>
          <p:cNvSpPr/>
          <p:nvPr/>
        </p:nvSpPr>
        <p:spPr>
          <a:xfrm>
            <a:off x="731520" y="2357120"/>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2448560"/>
            <a:ext cx="2325623" cy="329184"/>
          </a:xfrm>
          <a:prstGeom prst="rect">
            <a:avLst/>
          </a:prstGeom>
          <a:noFill/>
        </p:spPr>
        <p:txBody>
          <a:bodyPr wrap="square" anchor="t"/>
          <a:lstStyle/>
          <a:p>
            <a:pPr algn="l">
              <a:defRPr sz="1300" b="1">
                <a:solidFill>
                  <a:srgbClr val="F3F6FB"/>
                </a:solidFill>
                <a:latin typeface="Calibri"/>
              </a:defRPr>
            </a:pPr>
            <a:r>
              <a:t>Tests, 0 fallos</a:t>
            </a:r>
          </a:p>
        </p:txBody>
      </p:sp>
      <p:sp>
        <p:nvSpPr>
          <p:cNvPr id="16" name="TextBox 15"/>
          <p:cNvSpPr txBox="1"/>
          <p:nvPr/>
        </p:nvSpPr>
        <p:spPr>
          <a:xfrm>
            <a:off x="731520" y="2814320"/>
            <a:ext cx="2325623" cy="1271015"/>
          </a:xfrm>
          <a:prstGeom prst="rect">
            <a:avLst/>
          </a:prstGeom>
          <a:noFill/>
        </p:spPr>
        <p:txBody>
          <a:bodyPr wrap="square" anchor="t"/>
          <a:lstStyle/>
          <a:p>
            <a:pPr algn="l">
              <a:defRPr sz="1100" b="0">
                <a:solidFill>
                  <a:srgbClr val="8794AB"/>
                </a:solidFill>
                <a:latin typeface="Calibri"/>
              </a:defRPr>
            </a:pPr>
            <a:r>
              <a:t>2.356 watch + 364 iOS, contados desde declaraciones func test. M6-GATE registró ambas baterías en verde el 2026-08-19.</a:t>
            </a:r>
          </a:p>
        </p:txBody>
      </p:sp>
      <p:sp>
        <p:nvSpPr>
          <p:cNvPr id="17" name="Rounded Rectangle 16"/>
          <p:cNvSpPr/>
          <p:nvPr/>
        </p:nvSpPr>
        <p:spPr>
          <a:xfrm>
            <a:off x="3368039" y="1845056"/>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532631" y="1973072"/>
            <a:ext cx="2325623" cy="420624"/>
          </a:xfrm>
          <a:prstGeom prst="rect">
            <a:avLst/>
          </a:prstGeom>
          <a:noFill/>
        </p:spPr>
        <p:txBody>
          <a:bodyPr wrap="square" anchor="t"/>
          <a:lstStyle/>
          <a:p>
            <a:pPr algn="l">
              <a:defRPr sz="2800" b="1">
                <a:solidFill>
                  <a:srgbClr val="F5B942"/>
                </a:solidFill>
                <a:latin typeface="Calibri"/>
              </a:defRPr>
            </a:pPr>
            <a:r>
              <a:t>7,265</a:t>
            </a:r>
          </a:p>
        </p:txBody>
      </p:sp>
      <p:sp>
        <p:nvSpPr>
          <p:cNvPr id="19" name="Rectangle 18"/>
          <p:cNvSpPr/>
          <p:nvPr/>
        </p:nvSpPr>
        <p:spPr>
          <a:xfrm>
            <a:off x="3532631" y="2357120"/>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532631" y="2448560"/>
            <a:ext cx="2325623" cy="329184"/>
          </a:xfrm>
          <a:prstGeom prst="rect">
            <a:avLst/>
          </a:prstGeom>
          <a:noFill/>
        </p:spPr>
        <p:txBody>
          <a:bodyPr wrap="square" anchor="t"/>
          <a:lstStyle/>
          <a:p>
            <a:pPr algn="l">
              <a:defRPr sz="1300" b="1">
                <a:solidFill>
                  <a:srgbClr val="F3F6FB"/>
                </a:solidFill>
                <a:latin typeface="Calibri"/>
              </a:defRPr>
            </a:pPr>
            <a:r>
              <a:t>Aserciones</a:t>
            </a:r>
          </a:p>
        </p:txBody>
      </p:sp>
      <p:sp>
        <p:nvSpPr>
          <p:cNvPr id="21" name="TextBox 20"/>
          <p:cNvSpPr txBox="1"/>
          <p:nvPr/>
        </p:nvSpPr>
        <p:spPr>
          <a:xfrm>
            <a:off x="3532631" y="2814320"/>
            <a:ext cx="2325623" cy="1271015"/>
          </a:xfrm>
          <a:prstGeom prst="rect">
            <a:avLst/>
          </a:prstGeom>
          <a:noFill/>
        </p:spPr>
        <p:txBody>
          <a:bodyPr wrap="square" anchor="t"/>
          <a:lstStyle/>
          <a:p>
            <a:pPr algn="l">
              <a:defRPr sz="1100" b="0">
                <a:solidFill>
                  <a:srgbClr val="8794AB"/>
                </a:solidFill>
                <a:latin typeface="Calibri"/>
              </a:defRPr>
            </a:pPr>
            <a:r>
              <a:t>En 166 archivos y 53.712 líneas de código de test</a:t>
            </a:r>
          </a:p>
        </p:txBody>
      </p:sp>
      <p:sp>
        <p:nvSpPr>
          <p:cNvPr id="22" name="Rounded Rectangle 21"/>
          <p:cNvSpPr/>
          <p:nvPr/>
        </p:nvSpPr>
        <p:spPr>
          <a:xfrm>
            <a:off x="6169151" y="1845056"/>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33743" y="1973072"/>
            <a:ext cx="2325623" cy="420624"/>
          </a:xfrm>
          <a:prstGeom prst="rect">
            <a:avLst/>
          </a:prstGeom>
          <a:noFill/>
        </p:spPr>
        <p:txBody>
          <a:bodyPr wrap="square" anchor="t"/>
          <a:lstStyle/>
          <a:p>
            <a:pPr algn="l">
              <a:defRPr sz="2800" b="1">
                <a:solidFill>
                  <a:srgbClr val="F5B942"/>
                </a:solidFill>
                <a:latin typeface="Calibri"/>
              </a:defRPr>
            </a:pPr>
            <a:r>
              <a:t>0</a:t>
            </a:r>
          </a:p>
        </p:txBody>
      </p:sp>
      <p:sp>
        <p:nvSpPr>
          <p:cNvPr id="24" name="Rectangle 23"/>
          <p:cNvSpPr/>
          <p:nvPr/>
        </p:nvSpPr>
        <p:spPr>
          <a:xfrm>
            <a:off x="6333743" y="2357120"/>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33743" y="2448560"/>
            <a:ext cx="2325623" cy="329184"/>
          </a:xfrm>
          <a:prstGeom prst="rect">
            <a:avLst/>
          </a:prstGeom>
          <a:noFill/>
        </p:spPr>
        <p:txBody>
          <a:bodyPr wrap="square" anchor="t"/>
          <a:lstStyle/>
          <a:p>
            <a:pPr algn="l">
              <a:defRPr sz="1300" b="1">
                <a:solidFill>
                  <a:srgbClr val="F3F6FB"/>
                </a:solidFill>
                <a:latin typeface="Calibri"/>
              </a:defRPr>
            </a:pPr>
            <a:r>
              <a:t>Frameworks de simulación</a:t>
            </a:r>
          </a:p>
        </p:txBody>
      </p:sp>
      <p:sp>
        <p:nvSpPr>
          <p:cNvPr id="26" name="TextBox 25"/>
          <p:cNvSpPr txBox="1"/>
          <p:nvPr/>
        </p:nvSpPr>
        <p:spPr>
          <a:xfrm>
            <a:off x="6333743" y="2814320"/>
            <a:ext cx="2325623" cy="1271015"/>
          </a:xfrm>
          <a:prstGeom prst="rect">
            <a:avLst/>
          </a:prstGeom>
          <a:noFill/>
        </p:spPr>
        <p:txBody>
          <a:bodyPr wrap="square" anchor="t"/>
          <a:lstStyle/>
          <a:p>
            <a:pPr algn="l">
              <a:defRPr sz="1100" b="0">
                <a:solidFill>
                  <a:srgbClr val="8794AB"/>
                </a:solidFill>
                <a:latin typeface="Calibri"/>
              </a:defRPr>
            </a:pPr>
            <a:r>
              <a:t>Dobles escritos a mano. La capa de dominio nunca llama al reloj, así que los tests son deterministas por construcción.</a:t>
            </a:r>
          </a:p>
        </p:txBody>
      </p:sp>
      <p:sp>
        <p:nvSpPr>
          <p:cNvPr id="27" name="Rounded Rectangle 26"/>
          <p:cNvSpPr/>
          <p:nvPr/>
        </p:nvSpPr>
        <p:spPr>
          <a:xfrm>
            <a:off x="8970263" y="1845056"/>
            <a:ext cx="2654807" cy="2331720"/>
          </a:xfrm>
          <a:prstGeom prst="roundRect">
            <a:avLst>
              <a:gd name="adj" fmla="val 3137"/>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134855" y="1973072"/>
            <a:ext cx="2325623" cy="420624"/>
          </a:xfrm>
          <a:prstGeom prst="rect">
            <a:avLst/>
          </a:prstGeom>
          <a:noFill/>
        </p:spPr>
        <p:txBody>
          <a:bodyPr wrap="square" anchor="t"/>
          <a:lstStyle/>
          <a:p>
            <a:pPr algn="l">
              <a:defRPr sz="2800" b="1">
                <a:solidFill>
                  <a:srgbClr val="F5B942"/>
                </a:solidFill>
                <a:latin typeface="Calibri"/>
              </a:defRPr>
            </a:pPr>
            <a:r>
              <a:t>0.56</a:t>
            </a:r>
          </a:p>
        </p:txBody>
      </p:sp>
      <p:sp>
        <p:nvSpPr>
          <p:cNvPr id="29" name="Rectangle 28"/>
          <p:cNvSpPr/>
          <p:nvPr/>
        </p:nvSpPr>
        <p:spPr>
          <a:xfrm>
            <a:off x="9134855" y="2357120"/>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134855" y="2448560"/>
            <a:ext cx="2325623" cy="329184"/>
          </a:xfrm>
          <a:prstGeom prst="rect">
            <a:avLst/>
          </a:prstGeom>
          <a:noFill/>
        </p:spPr>
        <p:txBody>
          <a:bodyPr wrap="square" anchor="t"/>
          <a:lstStyle/>
          <a:p>
            <a:pPr algn="l">
              <a:defRPr sz="1300" b="1">
                <a:solidFill>
                  <a:srgbClr val="F3F6FB"/>
                </a:solidFill>
                <a:latin typeface="Calibri"/>
              </a:defRPr>
            </a:pPr>
            <a:r>
              <a:t>Proporción de test a producción</a:t>
            </a:r>
          </a:p>
        </p:txBody>
      </p:sp>
      <p:sp>
        <p:nvSpPr>
          <p:cNvPr id="31" name="TextBox 30"/>
          <p:cNvSpPr txBox="1"/>
          <p:nvPr/>
        </p:nvSpPr>
        <p:spPr>
          <a:xfrm>
            <a:off x="9134855" y="2814320"/>
            <a:ext cx="2325623" cy="1271015"/>
          </a:xfrm>
          <a:prstGeom prst="rect">
            <a:avLst/>
          </a:prstGeom>
          <a:noFill/>
        </p:spPr>
        <p:txBody>
          <a:bodyPr wrap="square" anchor="t"/>
          <a:lstStyle/>
          <a:p>
            <a:pPr algn="l">
              <a:defRPr sz="1100" b="0">
                <a:solidFill>
                  <a:srgbClr val="8794AB"/>
                </a:solidFill>
                <a:latin typeface="Calibri"/>
              </a:defRPr>
            </a:pPr>
            <a:r>
              <a:t>53.712 líneas de test frente a 95.118 de producción, en 335 archivos Swift</a:t>
            </a:r>
          </a:p>
        </p:txBody>
      </p:sp>
      <p:sp>
        <p:nvSpPr>
          <p:cNvPr id="32" name="Rounded Rectangle 31"/>
          <p:cNvSpPr/>
          <p:nvPr/>
        </p:nvSpPr>
        <p:spPr>
          <a:xfrm>
            <a:off x="566928" y="4432808"/>
            <a:ext cx="960120" cy="237744"/>
          </a:xfrm>
          <a:prstGeom prst="roundRect">
            <a:avLst>
              <a:gd name="adj" fmla="val 50000"/>
            </a:avLst>
          </a:prstGeom>
          <a:solidFill>
            <a:srgbClr val="16241C"/>
          </a:solidFill>
          <a:ln w="9525">
            <a:solidFill>
              <a:srgbClr val="16241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566928" y="4441952"/>
            <a:ext cx="960120" cy="219456"/>
          </a:xfrm>
          <a:prstGeom prst="rect">
            <a:avLst/>
          </a:prstGeom>
          <a:noFill/>
        </p:spPr>
        <p:txBody>
          <a:bodyPr wrap="square" anchor="t"/>
          <a:lstStyle/>
          <a:p>
            <a:pPr algn="ctr">
              <a:defRPr sz="800" b="1">
                <a:solidFill>
                  <a:srgbClr val="A8C9B2"/>
                </a:solidFill>
                <a:latin typeface="Calibri"/>
              </a:defRPr>
            </a:pPr>
            <a:r>
              <a:t>Publicado</a:t>
            </a:r>
          </a:p>
        </p:txBody>
      </p:sp>
      <p:sp>
        <p:nvSpPr>
          <p:cNvPr id="34" name="TextBox 33"/>
          <p:cNvSpPr txBox="1"/>
          <p:nvPr/>
        </p:nvSpPr>
        <p:spPr>
          <a:xfrm>
            <a:off x="1645919" y="4414520"/>
            <a:ext cx="9979151" cy="329184"/>
          </a:xfrm>
          <a:prstGeom prst="rect">
            <a:avLst/>
          </a:prstGeom>
          <a:noFill/>
        </p:spPr>
        <p:txBody>
          <a:bodyPr wrap="square" anchor="t"/>
          <a:lstStyle/>
          <a:p>
            <a:pPr algn="l">
              <a:defRPr sz="1100" b="0">
                <a:solidFill>
                  <a:srgbClr val="8794AB"/>
                </a:solidFill>
                <a:latin typeface="Calibri"/>
              </a:defRPr>
            </a:pPr>
            <a:r>
              <a:t>Cubierto: los 4 modos de operación, pérdida de conectividad, todos los permisos denegados, muestras viejas, línea base inmadura, señales en conflicto, ejercicio como confusor, desfase de reloj, paquetes duplicados y reordenados, corrección de la persona, y el invariante de que el nivel no es Hz.</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9249103"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22  /  29</a:t>
            </a:r>
          </a:p>
        </p:txBody>
      </p:sp>
      <p:sp>
        <p:nvSpPr>
          <p:cNvPr id="10" name="TextBox 9"/>
          <p:cNvSpPr txBox="1"/>
          <p:nvPr/>
        </p:nvSpPr>
        <p:spPr>
          <a:xfrm>
            <a:off x="566928" y="640080"/>
            <a:ext cx="11058143" cy="942848"/>
          </a:xfrm>
          <a:prstGeom prst="rect">
            <a:avLst/>
          </a:prstGeom>
          <a:noFill/>
        </p:spPr>
        <p:txBody>
          <a:bodyPr wrap="square" anchor="t"/>
          <a:lstStyle/>
          <a:p>
            <a:pPr algn="l">
              <a:defRPr sz="2800" b="1">
                <a:solidFill>
                  <a:srgbClr val="F3F6FB"/>
                </a:solidFill>
                <a:latin typeface="Calibri"/>
              </a:defRPr>
            </a:pPr>
            <a:r>
              <a:t>Reescribimos nuestros propios textos antes de que Apple pudiera rechazarlos.</a:t>
            </a:r>
          </a:p>
        </p:txBody>
      </p:sp>
      <p:sp>
        <p:nvSpPr>
          <p:cNvPr id="11" name="Rectangle 10"/>
          <p:cNvSpPr/>
          <p:nvPr/>
        </p:nvSpPr>
        <p:spPr>
          <a:xfrm>
            <a:off x="566928" y="1674368"/>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794357" y="1820672"/>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794357" y="1875536"/>
            <a:ext cx="3284885" cy="201168"/>
          </a:xfrm>
          <a:prstGeom prst="rect">
            <a:avLst/>
          </a:prstGeom>
          <a:noFill/>
        </p:spPr>
        <p:txBody>
          <a:bodyPr wrap="square" anchor="t"/>
          <a:lstStyle/>
          <a:p>
            <a:pPr algn="l">
              <a:defRPr sz="1200" b="1">
                <a:solidFill>
                  <a:srgbClr val="F3F6FB"/>
                </a:solidFill>
                <a:latin typeface="Calibri"/>
              </a:defRPr>
            </a:pPr>
            <a:r>
              <a:t>La reescritura, en un ejemplo</a:t>
            </a:r>
          </a:p>
        </p:txBody>
      </p:sp>
      <p:sp>
        <p:nvSpPr>
          <p:cNvPr id="14" name="TextBox 13"/>
          <p:cNvSpPr txBox="1"/>
          <p:nvPr/>
        </p:nvSpPr>
        <p:spPr>
          <a:xfrm>
            <a:off x="10079243" y="1875536"/>
            <a:ext cx="1545828" cy="201168"/>
          </a:xfrm>
          <a:prstGeom prst="rect">
            <a:avLst/>
          </a:prstGeom>
          <a:noFill/>
        </p:spPr>
        <p:txBody>
          <a:bodyPr wrap="square" anchor="t"/>
          <a:lstStyle/>
          <a:p>
            <a:pPr algn="r">
              <a:defRPr sz="1200" b="1">
                <a:solidFill>
                  <a:srgbClr val="F5B942"/>
                </a:solidFill>
                <a:latin typeface="Calibri"/>
              </a:defRPr>
            </a:pPr>
            <a:r>
              <a:t>12</a:t>
            </a:r>
          </a:p>
        </p:txBody>
      </p:sp>
      <p:sp>
        <p:nvSpPr>
          <p:cNvPr id="15" name="TextBox 14"/>
          <p:cNvSpPr txBox="1"/>
          <p:nvPr/>
        </p:nvSpPr>
        <p:spPr>
          <a:xfrm>
            <a:off x="6794357" y="2094991"/>
            <a:ext cx="4830714" cy="526542"/>
          </a:xfrm>
          <a:prstGeom prst="rect">
            <a:avLst/>
          </a:prstGeom>
          <a:noFill/>
        </p:spPr>
        <p:txBody>
          <a:bodyPr wrap="square" anchor="t"/>
          <a:lstStyle/>
          <a:p>
            <a:pPr algn="l">
              <a:defRPr sz="1100" b="0">
                <a:solidFill>
                  <a:srgbClr val="8794AB"/>
                </a:solidFill>
                <a:latin typeface="Calibri"/>
              </a:defRPr>
            </a:pPr>
            <a:r>
              <a:t>Grupos de cadenas cambiados. "Tu estrés está alto" pasó a "estrés estimado alto". El sujeto pasó de la persona al modelo.</a:t>
            </a:r>
          </a:p>
        </p:txBody>
      </p:sp>
      <p:sp>
        <p:nvSpPr>
          <p:cNvPr id="16" name="Rectangle 15"/>
          <p:cNvSpPr/>
          <p:nvPr/>
        </p:nvSpPr>
        <p:spPr>
          <a:xfrm>
            <a:off x="6794357" y="2658110"/>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794357" y="2712974"/>
            <a:ext cx="3284885" cy="201168"/>
          </a:xfrm>
          <a:prstGeom prst="rect">
            <a:avLst/>
          </a:prstGeom>
          <a:noFill/>
        </p:spPr>
        <p:txBody>
          <a:bodyPr wrap="square" anchor="t"/>
          <a:lstStyle/>
          <a:p>
            <a:pPr algn="l">
              <a:defRPr sz="1200" b="1">
                <a:solidFill>
                  <a:srgbClr val="F3F6FB"/>
                </a:solidFill>
                <a:latin typeface="Calibri"/>
              </a:defRPr>
            </a:pPr>
            <a:r>
              <a:t>Superficies de frecuencia marcadas</a:t>
            </a:r>
          </a:p>
        </p:txBody>
      </p:sp>
      <p:sp>
        <p:nvSpPr>
          <p:cNvPr id="18" name="TextBox 17"/>
          <p:cNvSpPr txBox="1"/>
          <p:nvPr/>
        </p:nvSpPr>
        <p:spPr>
          <a:xfrm>
            <a:off x="10079243" y="2712974"/>
            <a:ext cx="1545828" cy="201168"/>
          </a:xfrm>
          <a:prstGeom prst="rect">
            <a:avLst/>
          </a:prstGeom>
          <a:noFill/>
        </p:spPr>
        <p:txBody>
          <a:bodyPr wrap="square" anchor="t"/>
          <a:lstStyle/>
          <a:p>
            <a:pPr algn="r">
              <a:defRPr sz="1200" b="1">
                <a:solidFill>
                  <a:srgbClr val="F5B942"/>
                </a:solidFill>
                <a:latin typeface="Calibri"/>
              </a:defRPr>
            </a:pPr>
            <a:r>
              <a:t>12</a:t>
            </a:r>
          </a:p>
        </p:txBody>
      </p:sp>
      <p:sp>
        <p:nvSpPr>
          <p:cNvPr id="19" name="TextBox 18"/>
          <p:cNvSpPr txBox="1"/>
          <p:nvPr/>
        </p:nvSpPr>
        <p:spPr>
          <a:xfrm>
            <a:off x="6794357" y="2932430"/>
            <a:ext cx="4830714" cy="526542"/>
          </a:xfrm>
          <a:prstGeom prst="rect">
            <a:avLst/>
          </a:prstGeom>
          <a:noFill/>
        </p:spPr>
        <p:txBody>
          <a:bodyPr wrap="square" anchor="t"/>
          <a:lstStyle/>
          <a:p>
            <a:pPr algn="l">
              <a:defRPr sz="1100" b="0">
                <a:solidFill>
                  <a:srgbClr val="8794AB"/>
                </a:solidFill>
                <a:latin typeface="Calibri"/>
              </a:defRPr>
            </a:pPr>
            <a:r>
              <a:t>Cada pantalla que muestra un valor en Hz, en ambas plataformas, dice "fuera de la evidencia científica".</a:t>
            </a:r>
          </a:p>
        </p:txBody>
      </p:sp>
      <p:sp>
        <p:nvSpPr>
          <p:cNvPr id="20" name="Rectangle 19"/>
          <p:cNvSpPr/>
          <p:nvPr/>
        </p:nvSpPr>
        <p:spPr>
          <a:xfrm>
            <a:off x="6794357" y="3495548"/>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94357" y="3550412"/>
            <a:ext cx="3284885" cy="201168"/>
          </a:xfrm>
          <a:prstGeom prst="rect">
            <a:avLst/>
          </a:prstGeom>
          <a:noFill/>
        </p:spPr>
        <p:txBody>
          <a:bodyPr wrap="square" anchor="t"/>
          <a:lstStyle/>
          <a:p>
            <a:pPr algn="l">
              <a:defRPr sz="1200" b="1">
                <a:solidFill>
                  <a:srgbClr val="F3F6FB"/>
                </a:solidFill>
                <a:latin typeface="Calibri"/>
              </a:defRPr>
            </a:pPr>
            <a:r>
              <a:t>Tests modificados para que la pasada quedara en verde</a:t>
            </a:r>
          </a:p>
        </p:txBody>
      </p:sp>
      <p:sp>
        <p:nvSpPr>
          <p:cNvPr id="22" name="TextBox 21"/>
          <p:cNvSpPr txBox="1"/>
          <p:nvPr/>
        </p:nvSpPr>
        <p:spPr>
          <a:xfrm>
            <a:off x="10079243" y="3550412"/>
            <a:ext cx="1545828" cy="201168"/>
          </a:xfrm>
          <a:prstGeom prst="rect">
            <a:avLst/>
          </a:prstGeom>
          <a:noFill/>
        </p:spPr>
        <p:txBody>
          <a:bodyPr wrap="square" anchor="t"/>
          <a:lstStyle/>
          <a:p>
            <a:pPr algn="r">
              <a:defRPr sz="1200" b="1">
                <a:solidFill>
                  <a:srgbClr val="F5B942"/>
                </a:solidFill>
                <a:latin typeface="Calibri"/>
              </a:defRPr>
            </a:pPr>
            <a:r>
              <a:t>0</a:t>
            </a:r>
          </a:p>
        </p:txBody>
      </p:sp>
      <p:sp>
        <p:nvSpPr>
          <p:cNvPr id="23" name="TextBox 22"/>
          <p:cNvSpPr txBox="1"/>
          <p:nvPr/>
        </p:nvSpPr>
        <p:spPr>
          <a:xfrm>
            <a:off x="6794357" y="3769868"/>
            <a:ext cx="4830714" cy="526542"/>
          </a:xfrm>
          <a:prstGeom prst="rect">
            <a:avLst/>
          </a:prstGeom>
          <a:noFill/>
        </p:spPr>
        <p:txBody>
          <a:bodyPr wrap="square" anchor="t"/>
          <a:lstStyle/>
          <a:p>
            <a:pPr algn="l">
              <a:defRPr sz="1100" b="0">
                <a:solidFill>
                  <a:srgbClr val="8794AB"/>
                </a:solidFill>
                <a:latin typeface="Calibri"/>
              </a:defRPr>
            </a:pPr>
            <a:r>
              <a:t>Toda la auditoría fue de textos y encuadre. No cambió ningún comportamiento, así que no hubo que cambiar ningún test.</a:t>
            </a:r>
          </a:p>
        </p:txBody>
      </p:sp>
      <p:sp>
        <p:nvSpPr>
          <p:cNvPr id="24" name="TextBox 23"/>
          <p:cNvSpPr txBox="1"/>
          <p:nvPr/>
        </p:nvSpPr>
        <p:spPr>
          <a:xfrm>
            <a:off x="566928" y="1820672"/>
            <a:ext cx="5971397" cy="1267968"/>
          </a:xfrm>
          <a:prstGeom prst="rect">
            <a:avLst/>
          </a:prstGeom>
          <a:noFill/>
        </p:spPr>
        <p:txBody>
          <a:bodyPr wrap="square" anchor="t"/>
          <a:lstStyle/>
          <a:p>
            <a:pPr algn="l">
              <a:defRPr sz="1300" b="0">
                <a:solidFill>
                  <a:srgbClr val="AEB9CB"/>
                </a:solidFill>
                <a:latin typeface="Calibri"/>
              </a:defRPr>
            </a:pPr>
            <a:r>
              <a:t>Una pasada completa de cumplimiento convirtió cada formulación diagnóstica en lenguaje de estimación, marcó como simbólica y experimental cada superficie de frecuencias, y puso educación de consentimiento antes de la primera solicitud de HealthKit. La propia guía del regulador describe hoy casi exactamente este producto como una función de bienestar aceptable.</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9669516"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23  /  29</a:t>
            </a:r>
          </a:p>
        </p:txBody>
      </p:sp>
      <p:sp>
        <p:nvSpPr>
          <p:cNvPr id="10" name="TextBox 9"/>
          <p:cNvSpPr txBox="1"/>
          <p:nvPr/>
        </p:nvSpPr>
        <p:spPr>
          <a:xfrm>
            <a:off x="566928" y="640080"/>
            <a:ext cx="11058143" cy="942848"/>
          </a:xfrm>
          <a:prstGeom prst="rect">
            <a:avLst/>
          </a:prstGeom>
          <a:noFill/>
        </p:spPr>
        <p:txBody>
          <a:bodyPr wrap="square" anchor="t"/>
          <a:lstStyle/>
          <a:p>
            <a:pPr algn="l">
              <a:defRPr sz="2800" b="1">
                <a:solidFill>
                  <a:srgbClr val="F3F6FB"/>
                </a:solidFill>
                <a:latin typeface="Calibri"/>
              </a:defRPr>
            </a:pPr>
            <a:r>
              <a:t>Esto es lo que las APIs de Apple no nos dejan hacer. Lo escribimos en lugar de descartarlo en silencio.</a:t>
            </a:r>
          </a:p>
        </p:txBody>
      </p:sp>
      <p:sp>
        <p:nvSpPr>
          <p:cNvPr id="11" name="Rectangle 10"/>
          <p:cNvSpPr/>
          <p:nvPr/>
        </p:nvSpPr>
        <p:spPr>
          <a:xfrm>
            <a:off x="566928" y="1674368"/>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66928" y="2122424"/>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8" y="1893824"/>
            <a:ext cx="502920" cy="219456"/>
          </a:xfrm>
          <a:prstGeom prst="rect">
            <a:avLst/>
          </a:prstGeom>
          <a:noFill/>
        </p:spPr>
        <p:txBody>
          <a:bodyPr wrap="square" anchor="t"/>
          <a:lstStyle/>
          <a:p>
            <a:pPr algn="l">
              <a:defRPr sz="900" b="0">
                <a:solidFill>
                  <a:srgbClr val="8794AB"/>
                </a:solidFill>
                <a:latin typeface="Calibri"/>
              </a:defRPr>
            </a:pPr>
            <a:r>
              <a:t>01</a:t>
            </a:r>
          </a:p>
        </p:txBody>
      </p:sp>
      <p:sp>
        <p:nvSpPr>
          <p:cNvPr id="14" name="TextBox 13"/>
          <p:cNvSpPr txBox="1"/>
          <p:nvPr/>
        </p:nvSpPr>
        <p:spPr>
          <a:xfrm>
            <a:off x="1097280" y="1893824"/>
            <a:ext cx="4202094" cy="219456"/>
          </a:xfrm>
          <a:prstGeom prst="rect">
            <a:avLst/>
          </a:prstGeom>
          <a:noFill/>
        </p:spPr>
        <p:txBody>
          <a:bodyPr wrap="square" anchor="t"/>
          <a:lstStyle/>
          <a:p>
            <a:pPr algn="l">
              <a:defRPr sz="1100" b="0">
                <a:solidFill>
                  <a:srgbClr val="F3F6FB"/>
                </a:solidFill>
                <a:latin typeface="Calibri"/>
              </a:defRPr>
            </a:pPr>
            <a:r>
              <a:t>Actividad electrodérmica</a:t>
            </a:r>
          </a:p>
        </p:txBody>
      </p:sp>
      <p:sp>
        <p:nvSpPr>
          <p:cNvPr id="15" name="Rounded Rectangle 14"/>
          <p:cNvSpPr/>
          <p:nvPr/>
        </p:nvSpPr>
        <p:spPr>
          <a:xfrm>
            <a:off x="5874836" y="1902967"/>
            <a:ext cx="1051560" cy="182880"/>
          </a:xfrm>
          <a:prstGeom prst="roundRect">
            <a:avLst>
              <a:gd name="adj" fmla="val 50000"/>
            </a:avLst>
          </a:prstGeom>
          <a:solidFill>
            <a:srgbClr val="182131"/>
          </a:solidFill>
          <a:ln w="9525">
            <a:solidFill>
              <a:srgbClr val="18213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874836" y="1912112"/>
            <a:ext cx="1051560" cy="164592"/>
          </a:xfrm>
          <a:prstGeom prst="rect">
            <a:avLst/>
          </a:prstGeom>
          <a:noFill/>
        </p:spPr>
        <p:txBody>
          <a:bodyPr wrap="square" anchor="t"/>
          <a:lstStyle/>
          <a:p>
            <a:pPr algn="ctr">
              <a:defRPr sz="800" b="1">
                <a:solidFill>
                  <a:srgbClr val="93A9C8"/>
                </a:solidFill>
                <a:latin typeface="Calibri"/>
              </a:defRPr>
            </a:pPr>
            <a:r>
              <a:t>Excluido</a:t>
            </a:r>
          </a:p>
        </p:txBody>
      </p:sp>
      <p:sp>
        <p:nvSpPr>
          <p:cNvPr id="17" name="TextBox 16"/>
          <p:cNvSpPr txBox="1"/>
          <p:nvPr/>
        </p:nvSpPr>
        <p:spPr>
          <a:xfrm>
            <a:off x="7201814" y="1893824"/>
            <a:ext cx="4423257" cy="219456"/>
          </a:xfrm>
          <a:prstGeom prst="rect">
            <a:avLst/>
          </a:prstGeom>
          <a:noFill/>
        </p:spPr>
        <p:txBody>
          <a:bodyPr wrap="square" anchor="t"/>
          <a:lstStyle/>
          <a:p>
            <a:pPr algn="l">
              <a:defRPr sz="1000" b="0">
                <a:solidFill>
                  <a:srgbClr val="8794AB"/>
                </a:solidFill>
                <a:latin typeface="Calibri"/>
              </a:defRPr>
            </a:pPr>
            <a:r>
              <a:t>no hay sensor en el Apple Watch, así que también lo quitamos de los datos de entrenamiento</a:t>
            </a:r>
          </a:p>
        </p:txBody>
      </p:sp>
      <p:sp>
        <p:nvSpPr>
          <p:cNvPr id="18" name="Rectangle 17"/>
          <p:cNvSpPr/>
          <p:nvPr/>
        </p:nvSpPr>
        <p:spPr>
          <a:xfrm>
            <a:off x="566928" y="2378456"/>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66928" y="2149856"/>
            <a:ext cx="502920" cy="219456"/>
          </a:xfrm>
          <a:prstGeom prst="rect">
            <a:avLst/>
          </a:prstGeom>
          <a:noFill/>
        </p:spPr>
        <p:txBody>
          <a:bodyPr wrap="square" anchor="t"/>
          <a:lstStyle/>
          <a:p>
            <a:pPr algn="l">
              <a:defRPr sz="900" b="0">
                <a:solidFill>
                  <a:srgbClr val="8794AB"/>
                </a:solidFill>
                <a:latin typeface="Calibri"/>
              </a:defRPr>
            </a:pPr>
            <a:r>
              <a:t>02</a:t>
            </a:r>
          </a:p>
        </p:txBody>
      </p:sp>
      <p:sp>
        <p:nvSpPr>
          <p:cNvPr id="20" name="TextBox 19"/>
          <p:cNvSpPr txBox="1"/>
          <p:nvPr/>
        </p:nvSpPr>
        <p:spPr>
          <a:xfrm>
            <a:off x="1097280" y="2149856"/>
            <a:ext cx="4202094" cy="219456"/>
          </a:xfrm>
          <a:prstGeom prst="rect">
            <a:avLst/>
          </a:prstGeom>
          <a:noFill/>
        </p:spPr>
        <p:txBody>
          <a:bodyPr wrap="square" anchor="t"/>
          <a:lstStyle/>
          <a:p>
            <a:pPr algn="l">
              <a:defRPr sz="1100" b="0">
                <a:solidFill>
                  <a:srgbClr val="F3F6FB"/>
                </a:solidFill>
                <a:latin typeface="Calibri"/>
              </a:defRPr>
            </a:pPr>
            <a:r>
              <a:t>Tiempo de uso entre apps</a:t>
            </a:r>
          </a:p>
        </p:txBody>
      </p:sp>
      <p:sp>
        <p:nvSpPr>
          <p:cNvPr id="21" name="Rounded Rectangle 20"/>
          <p:cNvSpPr/>
          <p:nvPr/>
        </p:nvSpPr>
        <p:spPr>
          <a:xfrm>
            <a:off x="5874836" y="2159000"/>
            <a:ext cx="1051560" cy="182880"/>
          </a:xfrm>
          <a:prstGeom prst="roundRect">
            <a:avLst>
              <a:gd name="adj" fmla="val 50000"/>
            </a:avLst>
          </a:prstGeom>
          <a:solidFill>
            <a:srgbClr val="182131"/>
          </a:solidFill>
          <a:ln w="9525">
            <a:solidFill>
              <a:srgbClr val="18213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874836" y="2168144"/>
            <a:ext cx="1051560" cy="164592"/>
          </a:xfrm>
          <a:prstGeom prst="rect">
            <a:avLst/>
          </a:prstGeom>
          <a:noFill/>
        </p:spPr>
        <p:txBody>
          <a:bodyPr wrap="square" anchor="t"/>
          <a:lstStyle/>
          <a:p>
            <a:pPr algn="ctr">
              <a:defRPr sz="800" b="1">
                <a:solidFill>
                  <a:srgbClr val="93A9C8"/>
                </a:solidFill>
                <a:latin typeface="Calibri"/>
              </a:defRPr>
            </a:pPr>
            <a:r>
              <a:t>Excluido</a:t>
            </a:r>
          </a:p>
        </p:txBody>
      </p:sp>
      <p:sp>
        <p:nvSpPr>
          <p:cNvPr id="23" name="TextBox 22"/>
          <p:cNvSpPr txBox="1"/>
          <p:nvPr/>
        </p:nvSpPr>
        <p:spPr>
          <a:xfrm>
            <a:off x="7201814" y="2149856"/>
            <a:ext cx="4423257" cy="219456"/>
          </a:xfrm>
          <a:prstGeom prst="rect">
            <a:avLst/>
          </a:prstGeom>
          <a:noFill/>
        </p:spPr>
        <p:txBody>
          <a:bodyPr wrap="square" anchor="t"/>
          <a:lstStyle/>
          <a:p>
            <a:pPr algn="l">
              <a:defRPr sz="1000" b="0">
                <a:solidFill>
                  <a:srgbClr val="8794AB"/>
                </a:solidFill>
                <a:latin typeface="Calibri"/>
              </a:defRPr>
            </a:pPr>
            <a:r>
              <a:t>aislado en extensiones y no puede alimentar la inferencia. Solo métricas dentro de la app.</a:t>
            </a:r>
          </a:p>
        </p:txBody>
      </p:sp>
      <p:sp>
        <p:nvSpPr>
          <p:cNvPr id="24" name="Rectangle 23"/>
          <p:cNvSpPr/>
          <p:nvPr/>
        </p:nvSpPr>
        <p:spPr>
          <a:xfrm>
            <a:off x="566928" y="2634488"/>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66928" y="2405888"/>
            <a:ext cx="502920" cy="219456"/>
          </a:xfrm>
          <a:prstGeom prst="rect">
            <a:avLst/>
          </a:prstGeom>
          <a:noFill/>
        </p:spPr>
        <p:txBody>
          <a:bodyPr wrap="square" anchor="t"/>
          <a:lstStyle/>
          <a:p>
            <a:pPr algn="l">
              <a:defRPr sz="900" b="0">
                <a:solidFill>
                  <a:srgbClr val="8794AB"/>
                </a:solidFill>
                <a:latin typeface="Calibri"/>
              </a:defRPr>
            </a:pPr>
            <a:r>
              <a:t>03</a:t>
            </a:r>
          </a:p>
        </p:txBody>
      </p:sp>
      <p:sp>
        <p:nvSpPr>
          <p:cNvPr id="26" name="TextBox 25"/>
          <p:cNvSpPr txBox="1"/>
          <p:nvPr/>
        </p:nvSpPr>
        <p:spPr>
          <a:xfrm>
            <a:off x="1097280" y="2405888"/>
            <a:ext cx="4202094" cy="219456"/>
          </a:xfrm>
          <a:prstGeom prst="rect">
            <a:avLst/>
          </a:prstGeom>
          <a:noFill/>
        </p:spPr>
        <p:txBody>
          <a:bodyPr wrap="square" anchor="t"/>
          <a:lstStyle/>
          <a:p>
            <a:pPr algn="l">
              <a:defRPr sz="1100" b="0">
                <a:solidFill>
                  <a:srgbClr val="F3F6FB"/>
                </a:solidFill>
                <a:latin typeface="Calibri"/>
              </a:defRPr>
            </a:pPr>
            <a:r>
              <a:t>Dinámica de escritura del sistema</a:t>
            </a:r>
          </a:p>
        </p:txBody>
      </p:sp>
      <p:sp>
        <p:nvSpPr>
          <p:cNvPr id="27" name="Rounded Rectangle 26"/>
          <p:cNvSpPr/>
          <p:nvPr/>
        </p:nvSpPr>
        <p:spPr>
          <a:xfrm>
            <a:off x="5874836" y="2415032"/>
            <a:ext cx="1051560" cy="182880"/>
          </a:xfrm>
          <a:prstGeom prst="roundRect">
            <a:avLst>
              <a:gd name="adj" fmla="val 50000"/>
            </a:avLst>
          </a:prstGeom>
          <a:solidFill>
            <a:srgbClr val="182131"/>
          </a:solidFill>
          <a:ln w="9525">
            <a:solidFill>
              <a:srgbClr val="18213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874836" y="2424176"/>
            <a:ext cx="1051560" cy="164592"/>
          </a:xfrm>
          <a:prstGeom prst="rect">
            <a:avLst/>
          </a:prstGeom>
          <a:noFill/>
        </p:spPr>
        <p:txBody>
          <a:bodyPr wrap="square" anchor="t"/>
          <a:lstStyle/>
          <a:p>
            <a:pPr algn="ctr">
              <a:defRPr sz="800" b="1">
                <a:solidFill>
                  <a:srgbClr val="93A9C8"/>
                </a:solidFill>
                <a:latin typeface="Calibri"/>
              </a:defRPr>
            </a:pPr>
            <a:r>
              <a:t>Excluido</a:t>
            </a:r>
          </a:p>
        </p:txBody>
      </p:sp>
      <p:sp>
        <p:nvSpPr>
          <p:cNvPr id="29" name="TextBox 28"/>
          <p:cNvSpPr txBox="1"/>
          <p:nvPr/>
        </p:nvSpPr>
        <p:spPr>
          <a:xfrm>
            <a:off x="7201814" y="2405888"/>
            <a:ext cx="4423257" cy="219456"/>
          </a:xfrm>
          <a:prstGeom prst="rect">
            <a:avLst/>
          </a:prstGeom>
          <a:noFill/>
        </p:spPr>
        <p:txBody>
          <a:bodyPr wrap="square" anchor="t"/>
          <a:lstStyle/>
          <a:p>
            <a:pPr algn="l">
              <a:defRPr sz="1000" b="0">
                <a:solidFill>
                  <a:srgbClr val="8794AB"/>
                </a:solidFill>
                <a:latin typeface="Calibri"/>
              </a:defRPr>
            </a:pPr>
            <a:r>
              <a:t>exigiría una extensión de teclado propia. Fuera de alcance, mala imagen de privacidad.</a:t>
            </a:r>
          </a:p>
        </p:txBody>
      </p:sp>
      <p:sp>
        <p:nvSpPr>
          <p:cNvPr id="30" name="Rectangle 29"/>
          <p:cNvSpPr/>
          <p:nvPr/>
        </p:nvSpPr>
        <p:spPr>
          <a:xfrm>
            <a:off x="566928" y="2890520"/>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66928" y="2661920"/>
            <a:ext cx="502920" cy="219456"/>
          </a:xfrm>
          <a:prstGeom prst="rect">
            <a:avLst/>
          </a:prstGeom>
          <a:noFill/>
        </p:spPr>
        <p:txBody>
          <a:bodyPr wrap="square" anchor="t"/>
          <a:lstStyle/>
          <a:p>
            <a:pPr algn="l">
              <a:defRPr sz="900" b="0">
                <a:solidFill>
                  <a:srgbClr val="8794AB"/>
                </a:solidFill>
                <a:latin typeface="Calibri"/>
              </a:defRPr>
            </a:pPr>
            <a:r>
              <a:t>04</a:t>
            </a:r>
          </a:p>
        </p:txBody>
      </p:sp>
      <p:sp>
        <p:nvSpPr>
          <p:cNvPr id="32" name="TextBox 31"/>
          <p:cNvSpPr txBox="1"/>
          <p:nvPr/>
        </p:nvSpPr>
        <p:spPr>
          <a:xfrm>
            <a:off x="1097280" y="2661920"/>
            <a:ext cx="4202094" cy="219456"/>
          </a:xfrm>
          <a:prstGeom prst="rect">
            <a:avLst/>
          </a:prstGeom>
          <a:noFill/>
        </p:spPr>
        <p:txBody>
          <a:bodyPr wrap="square" anchor="t"/>
          <a:lstStyle/>
          <a:p>
            <a:pPr algn="l">
              <a:defRPr sz="1100" b="0">
                <a:solidFill>
                  <a:srgbClr val="F3F6FB"/>
                </a:solidFill>
                <a:latin typeface="Calibri"/>
              </a:defRPr>
            </a:pPr>
            <a:r>
              <a:t>Luz ambiental</a:t>
            </a:r>
          </a:p>
        </p:txBody>
      </p:sp>
      <p:sp>
        <p:nvSpPr>
          <p:cNvPr id="33" name="Rounded Rectangle 32"/>
          <p:cNvSpPr/>
          <p:nvPr/>
        </p:nvSpPr>
        <p:spPr>
          <a:xfrm>
            <a:off x="5874836" y="2671063"/>
            <a:ext cx="1051560" cy="182880"/>
          </a:xfrm>
          <a:prstGeom prst="roundRect">
            <a:avLst>
              <a:gd name="adj" fmla="val 50000"/>
            </a:avLst>
          </a:prstGeom>
          <a:solidFill>
            <a:srgbClr val="182131"/>
          </a:solidFill>
          <a:ln w="9525">
            <a:solidFill>
              <a:srgbClr val="18213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874836" y="2680208"/>
            <a:ext cx="1051560" cy="164592"/>
          </a:xfrm>
          <a:prstGeom prst="rect">
            <a:avLst/>
          </a:prstGeom>
          <a:noFill/>
        </p:spPr>
        <p:txBody>
          <a:bodyPr wrap="square" anchor="t"/>
          <a:lstStyle/>
          <a:p>
            <a:pPr algn="ctr">
              <a:defRPr sz="800" b="1">
                <a:solidFill>
                  <a:srgbClr val="93A9C8"/>
                </a:solidFill>
                <a:latin typeface="Calibri"/>
              </a:defRPr>
            </a:pPr>
            <a:r>
              <a:t>Excluido</a:t>
            </a:r>
          </a:p>
        </p:txBody>
      </p:sp>
      <p:sp>
        <p:nvSpPr>
          <p:cNvPr id="35" name="TextBox 34"/>
          <p:cNvSpPr txBox="1"/>
          <p:nvPr/>
        </p:nvSpPr>
        <p:spPr>
          <a:xfrm>
            <a:off x="7201814" y="2661920"/>
            <a:ext cx="4423257" cy="219456"/>
          </a:xfrm>
          <a:prstGeom prst="rect">
            <a:avLst/>
          </a:prstGeom>
          <a:noFill/>
        </p:spPr>
        <p:txBody>
          <a:bodyPr wrap="square" anchor="t"/>
          <a:lstStyle/>
          <a:p>
            <a:pPr algn="l">
              <a:defRPr sz="1000" b="0">
                <a:solidFill>
                  <a:srgbClr val="8794AB"/>
                </a:solidFill>
                <a:latin typeface="Calibri"/>
              </a:defRPr>
            </a:pPr>
            <a:r>
              <a:t>sin API pública</a:t>
            </a:r>
          </a:p>
        </p:txBody>
      </p:sp>
      <p:sp>
        <p:nvSpPr>
          <p:cNvPr id="36" name="Rectangle 35"/>
          <p:cNvSpPr/>
          <p:nvPr/>
        </p:nvSpPr>
        <p:spPr>
          <a:xfrm>
            <a:off x="566928" y="3146552"/>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566928" y="2917952"/>
            <a:ext cx="502920" cy="219456"/>
          </a:xfrm>
          <a:prstGeom prst="rect">
            <a:avLst/>
          </a:prstGeom>
          <a:noFill/>
        </p:spPr>
        <p:txBody>
          <a:bodyPr wrap="square" anchor="t"/>
          <a:lstStyle/>
          <a:p>
            <a:pPr algn="l">
              <a:defRPr sz="900" b="0">
                <a:solidFill>
                  <a:srgbClr val="8794AB"/>
                </a:solidFill>
                <a:latin typeface="Calibri"/>
              </a:defRPr>
            </a:pPr>
            <a:r>
              <a:t>05</a:t>
            </a:r>
          </a:p>
        </p:txBody>
      </p:sp>
      <p:sp>
        <p:nvSpPr>
          <p:cNvPr id="38" name="TextBox 37"/>
          <p:cNvSpPr txBox="1"/>
          <p:nvPr/>
        </p:nvSpPr>
        <p:spPr>
          <a:xfrm>
            <a:off x="1097280" y="2917952"/>
            <a:ext cx="4202094" cy="219456"/>
          </a:xfrm>
          <a:prstGeom prst="rect">
            <a:avLst/>
          </a:prstGeom>
          <a:noFill/>
        </p:spPr>
        <p:txBody>
          <a:bodyPr wrap="square" anchor="t"/>
          <a:lstStyle/>
          <a:p>
            <a:pPr algn="l">
              <a:defRPr sz="1100" b="0">
                <a:solidFill>
                  <a:srgbClr val="F3F6FB"/>
                </a:solidFill>
                <a:latin typeface="Calibri"/>
              </a:defRPr>
            </a:pPr>
            <a:r>
              <a:t>Intervalos latido a latido en bruto</a:t>
            </a:r>
          </a:p>
        </p:txBody>
      </p:sp>
      <p:sp>
        <p:nvSpPr>
          <p:cNvPr id="39" name="Rounded Rectangle 38"/>
          <p:cNvSpPr/>
          <p:nvPr/>
        </p:nvSpPr>
        <p:spPr>
          <a:xfrm>
            <a:off x="5874836" y="2927096"/>
            <a:ext cx="1051560" cy="182880"/>
          </a:xfrm>
          <a:prstGeom prst="roundRect">
            <a:avLst>
              <a:gd name="adj" fmla="val 50000"/>
            </a:avLst>
          </a:prstGeom>
          <a:solidFill>
            <a:srgbClr val="2A2113"/>
          </a:solidFill>
          <a:ln w="9525">
            <a:solidFill>
              <a:srgbClr val="2A211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874836" y="2936240"/>
            <a:ext cx="1051560" cy="164592"/>
          </a:xfrm>
          <a:prstGeom prst="rect">
            <a:avLst/>
          </a:prstGeom>
          <a:noFill/>
        </p:spPr>
        <p:txBody>
          <a:bodyPr wrap="square" anchor="t"/>
          <a:lstStyle/>
          <a:p>
            <a:pPr algn="ctr">
              <a:defRPr sz="800" b="1">
                <a:solidFill>
                  <a:srgbClr val="F5B942"/>
                </a:solidFill>
                <a:latin typeface="Calibri"/>
              </a:defRPr>
            </a:pPr>
            <a:r>
              <a:t>Degradado</a:t>
            </a:r>
          </a:p>
        </p:txBody>
      </p:sp>
      <p:sp>
        <p:nvSpPr>
          <p:cNvPr id="41" name="TextBox 40"/>
          <p:cNvSpPr txBox="1"/>
          <p:nvPr/>
        </p:nvSpPr>
        <p:spPr>
          <a:xfrm>
            <a:off x="7201814" y="2917952"/>
            <a:ext cx="4423257" cy="219456"/>
          </a:xfrm>
          <a:prstGeom prst="rect">
            <a:avLst/>
          </a:prstGeom>
          <a:noFill/>
        </p:spPr>
        <p:txBody>
          <a:bodyPr wrap="square" anchor="t"/>
          <a:lstStyle/>
          <a:p>
            <a:pPr algn="l">
              <a:defRPr sz="1000" b="0">
                <a:solidFill>
                  <a:srgbClr val="8794AB"/>
                </a:solidFill>
                <a:latin typeface="Calibri"/>
              </a:defRPr>
            </a:pPr>
            <a:r>
              <a:t>no disponible fuera de una captura de ECG explícita, así que el proxy vagal tiene tope de 0,4 y va etiquetado</a:t>
            </a:r>
          </a:p>
        </p:txBody>
      </p:sp>
      <p:sp>
        <p:nvSpPr>
          <p:cNvPr id="42" name="Rectangle 41"/>
          <p:cNvSpPr/>
          <p:nvPr/>
        </p:nvSpPr>
        <p:spPr>
          <a:xfrm>
            <a:off x="566928" y="3402584"/>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566928" y="3173984"/>
            <a:ext cx="502920" cy="219456"/>
          </a:xfrm>
          <a:prstGeom prst="rect">
            <a:avLst/>
          </a:prstGeom>
          <a:noFill/>
        </p:spPr>
        <p:txBody>
          <a:bodyPr wrap="square" anchor="t"/>
          <a:lstStyle/>
          <a:p>
            <a:pPr algn="l">
              <a:defRPr sz="900" b="0">
                <a:solidFill>
                  <a:srgbClr val="8794AB"/>
                </a:solidFill>
                <a:latin typeface="Calibri"/>
              </a:defRPr>
            </a:pPr>
            <a:r>
              <a:t>06</a:t>
            </a:r>
          </a:p>
        </p:txBody>
      </p:sp>
      <p:sp>
        <p:nvSpPr>
          <p:cNvPr id="44" name="TextBox 43"/>
          <p:cNvSpPr txBox="1"/>
          <p:nvPr/>
        </p:nvSpPr>
        <p:spPr>
          <a:xfrm>
            <a:off x="1097280" y="3173984"/>
            <a:ext cx="4202094" cy="219456"/>
          </a:xfrm>
          <a:prstGeom prst="rect">
            <a:avLst/>
          </a:prstGeom>
          <a:noFill/>
        </p:spPr>
        <p:txBody>
          <a:bodyPr wrap="square" anchor="t"/>
          <a:lstStyle/>
          <a:p>
            <a:pPr algn="l">
              <a:defRPr sz="1100" b="0">
                <a:solidFill>
                  <a:srgbClr val="F3F6FB"/>
                </a:solidFill>
                <a:latin typeface="Calibri"/>
              </a:defRPr>
            </a:pPr>
            <a:r>
              <a:t>Audio en segundo plano por el altavoz del reloj</a:t>
            </a:r>
          </a:p>
        </p:txBody>
      </p:sp>
      <p:sp>
        <p:nvSpPr>
          <p:cNvPr id="45" name="Rounded Rectangle 44"/>
          <p:cNvSpPr/>
          <p:nvPr/>
        </p:nvSpPr>
        <p:spPr>
          <a:xfrm>
            <a:off x="5874836" y="3183128"/>
            <a:ext cx="1051560" cy="182880"/>
          </a:xfrm>
          <a:prstGeom prst="roundRect">
            <a:avLst>
              <a:gd name="adj" fmla="val 50000"/>
            </a:avLst>
          </a:prstGeom>
          <a:solidFill>
            <a:srgbClr val="2A2113"/>
          </a:solidFill>
          <a:ln w="9525">
            <a:solidFill>
              <a:srgbClr val="2A211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5874836" y="3192272"/>
            <a:ext cx="1051560" cy="164592"/>
          </a:xfrm>
          <a:prstGeom prst="rect">
            <a:avLst/>
          </a:prstGeom>
          <a:noFill/>
        </p:spPr>
        <p:txBody>
          <a:bodyPr wrap="square" anchor="t"/>
          <a:lstStyle/>
          <a:p>
            <a:pPr algn="ctr">
              <a:defRPr sz="800" b="1">
                <a:solidFill>
                  <a:srgbClr val="F5B942"/>
                </a:solidFill>
                <a:latin typeface="Calibri"/>
              </a:defRPr>
            </a:pPr>
            <a:r>
              <a:t>Sorteado</a:t>
            </a:r>
          </a:p>
        </p:txBody>
      </p:sp>
      <p:sp>
        <p:nvSpPr>
          <p:cNvPr id="47" name="TextBox 46"/>
          <p:cNvSpPr txBox="1"/>
          <p:nvPr/>
        </p:nvSpPr>
        <p:spPr>
          <a:xfrm>
            <a:off x="7201814" y="3173984"/>
            <a:ext cx="4423257" cy="219456"/>
          </a:xfrm>
          <a:prstGeom prst="rect">
            <a:avLst/>
          </a:prstGeom>
          <a:noFill/>
        </p:spPr>
        <p:txBody>
          <a:bodyPr wrap="square" anchor="t"/>
          <a:lstStyle/>
          <a:p>
            <a:pPr algn="l">
              <a:defRPr sz="1000" b="0">
                <a:solidFill>
                  <a:srgbClr val="8794AB"/>
                </a:solidFill>
                <a:latin typeface="Calibri"/>
              </a:defRPr>
            </a:pPr>
            <a:r>
              <a:t>requiere ruta Bluetooth, así que el caso del altavoz usa una sesión extendida con tope de una hora</a:t>
            </a:r>
          </a:p>
        </p:txBody>
      </p:sp>
      <p:sp>
        <p:nvSpPr>
          <p:cNvPr id="48" name="TextBox 47"/>
          <p:cNvSpPr txBox="1"/>
          <p:nvPr/>
        </p:nvSpPr>
        <p:spPr>
          <a:xfrm>
            <a:off x="566928" y="3521456"/>
            <a:ext cx="11058143" cy="329184"/>
          </a:xfrm>
          <a:prstGeom prst="rect">
            <a:avLst/>
          </a:prstGeom>
          <a:noFill/>
        </p:spPr>
        <p:txBody>
          <a:bodyPr wrap="square" anchor="t"/>
          <a:lstStyle/>
          <a:p>
            <a:pPr algn="l">
              <a:defRPr sz="1100" b="0">
                <a:solidFill>
                  <a:srgbClr val="8794AB"/>
                </a:solidFill>
                <a:latin typeface="Calibri"/>
              </a:defRPr>
            </a:pPr>
            <a:r>
              <a:t>Tu socio técnico buscará esta lista. Existe, tiene un motivo en cada fila, y se escribió antes de que nadie la pidiera.</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10089930"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24  /  29</a:t>
            </a:r>
          </a:p>
        </p:txBody>
      </p:sp>
      <p:sp>
        <p:nvSpPr>
          <p:cNvPr id="10" name="TextBox 9"/>
          <p:cNvSpPr txBox="1"/>
          <p:nvPr/>
        </p:nvSpPr>
        <p:spPr>
          <a:xfrm>
            <a:off x="566928" y="640080"/>
            <a:ext cx="11058143" cy="201168"/>
          </a:xfrm>
          <a:prstGeom prst="rect">
            <a:avLst/>
          </a:prstGeom>
          <a:noFill/>
        </p:spPr>
        <p:txBody>
          <a:bodyPr wrap="square" anchor="t"/>
          <a:lstStyle/>
          <a:p>
            <a:pPr algn="l">
              <a:defRPr sz="1000" b="1">
                <a:solidFill>
                  <a:srgbClr val="8794AB"/>
                </a:solidFill>
                <a:latin typeface="Calibri"/>
              </a:defRPr>
            </a:pPr>
            <a:r>
              <a:t>HOJA DE RUTA</a:t>
            </a:r>
          </a:p>
        </p:txBody>
      </p:sp>
      <p:sp>
        <p:nvSpPr>
          <p:cNvPr id="11" name="TextBox 10"/>
          <p:cNvSpPr txBox="1"/>
          <p:nvPr/>
        </p:nvSpPr>
        <p:spPr>
          <a:xfrm>
            <a:off x="566928" y="877824"/>
            <a:ext cx="11058143" cy="942848"/>
          </a:xfrm>
          <a:prstGeom prst="rect">
            <a:avLst/>
          </a:prstGeom>
          <a:noFill/>
        </p:spPr>
        <p:txBody>
          <a:bodyPr wrap="square" anchor="t"/>
          <a:lstStyle/>
          <a:p>
            <a:pPr algn="l">
              <a:defRPr sz="2800" b="1">
                <a:solidFill>
                  <a:srgbClr val="F3F6FB"/>
                </a:solidFill>
                <a:latin typeface="Calibri"/>
              </a:defRPr>
            </a:pPr>
            <a:r>
              <a:t>Siete hitos. Seis con compuerta firmada. Uno aún necesita un reloj real.</a:t>
            </a:r>
          </a:p>
        </p:txBody>
      </p:sp>
      <p:sp>
        <p:nvSpPr>
          <p:cNvPr id="12" name="Rectangle 11"/>
          <p:cNvSpPr/>
          <p:nvPr/>
        </p:nvSpPr>
        <p:spPr>
          <a:xfrm>
            <a:off x="566928" y="1912112"/>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2113280"/>
            <a:ext cx="11058143" cy="384048"/>
          </a:xfrm>
          <a:prstGeom prst="rect">
            <a:avLst/>
          </a:prstGeom>
          <a:solidFill>
            <a:srgbClr val="1D27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80" y="2149856"/>
            <a:ext cx="2654807" cy="329184"/>
          </a:xfrm>
          <a:prstGeom prst="rect">
            <a:avLst/>
          </a:prstGeom>
          <a:noFill/>
        </p:spPr>
        <p:txBody>
          <a:bodyPr wrap="square" anchor="t"/>
          <a:lstStyle/>
          <a:p>
            <a:pPr algn="l">
              <a:defRPr sz="900" b="1">
                <a:solidFill>
                  <a:srgbClr val="8794AB"/>
                </a:solidFill>
                <a:latin typeface="Calibri"/>
              </a:defRPr>
            </a:pPr>
          </a:p>
        </p:txBody>
      </p:sp>
      <p:sp>
        <p:nvSpPr>
          <p:cNvPr id="15" name="TextBox 14"/>
          <p:cNvSpPr txBox="1"/>
          <p:nvPr/>
        </p:nvSpPr>
        <p:spPr>
          <a:xfrm>
            <a:off x="3404615" y="2149856"/>
            <a:ext cx="2654807" cy="329184"/>
          </a:xfrm>
          <a:prstGeom prst="rect">
            <a:avLst/>
          </a:prstGeom>
          <a:noFill/>
        </p:spPr>
        <p:txBody>
          <a:bodyPr wrap="square" anchor="t"/>
          <a:lstStyle/>
          <a:p>
            <a:pPr algn="l">
              <a:defRPr sz="900" b="1">
                <a:solidFill>
                  <a:srgbClr val="8794AB"/>
                </a:solidFill>
                <a:latin typeface="Calibri"/>
              </a:defRPr>
            </a:pPr>
            <a:r>
              <a:t>HITO</a:t>
            </a:r>
          </a:p>
        </p:txBody>
      </p:sp>
      <p:sp>
        <p:nvSpPr>
          <p:cNvPr id="16" name="TextBox 15"/>
          <p:cNvSpPr txBox="1"/>
          <p:nvPr/>
        </p:nvSpPr>
        <p:spPr>
          <a:xfrm>
            <a:off x="6169151" y="2149856"/>
            <a:ext cx="2654807" cy="329184"/>
          </a:xfrm>
          <a:prstGeom prst="rect">
            <a:avLst/>
          </a:prstGeom>
          <a:noFill/>
        </p:spPr>
        <p:txBody>
          <a:bodyPr wrap="square" anchor="t"/>
          <a:lstStyle/>
          <a:p>
            <a:pPr algn="l">
              <a:defRPr sz="900" b="1">
                <a:solidFill>
                  <a:srgbClr val="8794AB"/>
                </a:solidFill>
                <a:latin typeface="Calibri"/>
              </a:defRPr>
            </a:pPr>
            <a:r>
              <a:t>QUÉ DESBLOQUEA</a:t>
            </a:r>
          </a:p>
        </p:txBody>
      </p:sp>
      <p:sp>
        <p:nvSpPr>
          <p:cNvPr id="17" name="TextBox 16"/>
          <p:cNvSpPr txBox="1"/>
          <p:nvPr/>
        </p:nvSpPr>
        <p:spPr>
          <a:xfrm>
            <a:off x="8933687" y="2149856"/>
            <a:ext cx="2654807" cy="329184"/>
          </a:xfrm>
          <a:prstGeom prst="rect">
            <a:avLst/>
          </a:prstGeom>
          <a:noFill/>
        </p:spPr>
        <p:txBody>
          <a:bodyPr wrap="square" anchor="t"/>
          <a:lstStyle/>
          <a:p>
            <a:pPr algn="l">
              <a:defRPr sz="900" b="1">
                <a:solidFill>
                  <a:srgbClr val="8794AB"/>
                </a:solidFill>
                <a:latin typeface="Calibri"/>
              </a:defRPr>
            </a:pPr>
            <a:r>
              <a:t>ESTADO</a:t>
            </a:r>
          </a:p>
        </p:txBody>
      </p:sp>
      <p:sp>
        <p:nvSpPr>
          <p:cNvPr id="18" name="Rectangle 17"/>
          <p:cNvSpPr/>
          <p:nvPr/>
        </p:nvSpPr>
        <p:spPr>
          <a:xfrm>
            <a:off x="566928" y="2483612"/>
            <a:ext cx="11058143" cy="13716"/>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66928" y="2872232"/>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80" y="2533904"/>
            <a:ext cx="2654807" cy="329184"/>
          </a:xfrm>
          <a:prstGeom prst="rect">
            <a:avLst/>
          </a:prstGeom>
          <a:noFill/>
        </p:spPr>
        <p:txBody>
          <a:bodyPr wrap="square" anchor="t"/>
          <a:lstStyle/>
          <a:p>
            <a:pPr algn="l">
              <a:defRPr sz="1000" b="0">
                <a:solidFill>
                  <a:srgbClr val="F3F6FB"/>
                </a:solidFill>
                <a:latin typeface="Calibri"/>
              </a:defRPr>
            </a:pPr>
            <a:r>
              <a:t>M1</a:t>
            </a:r>
          </a:p>
        </p:txBody>
      </p:sp>
      <p:sp>
        <p:nvSpPr>
          <p:cNvPr id="21" name="TextBox 20"/>
          <p:cNvSpPr txBox="1"/>
          <p:nvPr/>
        </p:nvSpPr>
        <p:spPr>
          <a:xfrm>
            <a:off x="3404615" y="2533904"/>
            <a:ext cx="2654807" cy="329184"/>
          </a:xfrm>
          <a:prstGeom prst="rect">
            <a:avLst/>
          </a:prstGeom>
          <a:noFill/>
        </p:spPr>
        <p:txBody>
          <a:bodyPr wrap="square" anchor="t"/>
          <a:lstStyle/>
          <a:p>
            <a:pPr algn="l">
              <a:defRPr sz="1000" b="0">
                <a:solidFill>
                  <a:srgbClr val="AEB9CB"/>
                </a:solidFill>
                <a:latin typeface="Calibri"/>
              </a:defRPr>
            </a:pPr>
            <a:r>
              <a:t>Cimientos: memoria temporal, VAD completo, líneas base de 90 días, target de tests iOS</a:t>
            </a:r>
          </a:p>
        </p:txBody>
      </p:sp>
      <p:sp>
        <p:nvSpPr>
          <p:cNvPr id="22" name="TextBox 21"/>
          <p:cNvSpPr txBox="1"/>
          <p:nvPr/>
        </p:nvSpPr>
        <p:spPr>
          <a:xfrm>
            <a:off x="6169151" y="2533904"/>
            <a:ext cx="2654807" cy="329184"/>
          </a:xfrm>
          <a:prstGeom prst="rect">
            <a:avLst/>
          </a:prstGeom>
          <a:noFill/>
        </p:spPr>
        <p:txBody>
          <a:bodyPr wrap="square" anchor="t"/>
          <a:lstStyle/>
          <a:p>
            <a:pPr algn="l">
              <a:defRPr sz="1000" b="0">
                <a:solidFill>
                  <a:srgbClr val="AEB9CB"/>
                </a:solidFill>
                <a:latin typeface="Calibri"/>
              </a:defRPr>
            </a:pPr>
            <a:r>
              <a:t>Tendencias por días, no por momentos</a:t>
            </a:r>
          </a:p>
        </p:txBody>
      </p:sp>
      <p:sp>
        <p:nvSpPr>
          <p:cNvPr id="23" name="TextBox 22"/>
          <p:cNvSpPr txBox="1"/>
          <p:nvPr/>
        </p:nvSpPr>
        <p:spPr>
          <a:xfrm>
            <a:off x="8933687" y="2533904"/>
            <a:ext cx="2654807" cy="329184"/>
          </a:xfrm>
          <a:prstGeom prst="rect">
            <a:avLst/>
          </a:prstGeom>
          <a:noFill/>
        </p:spPr>
        <p:txBody>
          <a:bodyPr wrap="square" anchor="t"/>
          <a:lstStyle/>
          <a:p>
            <a:pPr algn="l">
              <a:defRPr sz="1000" b="0">
                <a:solidFill>
                  <a:srgbClr val="AEB9CB"/>
                </a:solidFill>
                <a:latin typeface="Calibri"/>
              </a:defRPr>
            </a:pPr>
            <a:r>
              <a:t>Publicado</a:t>
            </a:r>
          </a:p>
        </p:txBody>
      </p:sp>
      <p:sp>
        <p:nvSpPr>
          <p:cNvPr id="24" name="Rectangle 23"/>
          <p:cNvSpPr/>
          <p:nvPr/>
        </p:nvSpPr>
        <p:spPr>
          <a:xfrm>
            <a:off x="566928" y="2881376"/>
            <a:ext cx="11058143" cy="384048"/>
          </a:xfrm>
          <a:prstGeom prst="rect">
            <a:avLst/>
          </a:prstGeom>
          <a:solidFill>
            <a:srgbClr val="151E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566928" y="3256280"/>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0080" y="2917952"/>
            <a:ext cx="2654807" cy="329184"/>
          </a:xfrm>
          <a:prstGeom prst="rect">
            <a:avLst/>
          </a:prstGeom>
          <a:noFill/>
        </p:spPr>
        <p:txBody>
          <a:bodyPr wrap="square" anchor="t"/>
          <a:lstStyle/>
          <a:p>
            <a:pPr algn="l">
              <a:defRPr sz="1000" b="0">
                <a:solidFill>
                  <a:srgbClr val="F3F6FB"/>
                </a:solidFill>
                <a:latin typeface="Calibri"/>
              </a:defRPr>
            </a:pPr>
            <a:r>
              <a:t>M2</a:t>
            </a:r>
          </a:p>
        </p:txBody>
      </p:sp>
      <p:sp>
        <p:nvSpPr>
          <p:cNvPr id="27" name="TextBox 26"/>
          <p:cNvSpPr txBox="1"/>
          <p:nvPr/>
        </p:nvSpPr>
        <p:spPr>
          <a:xfrm>
            <a:off x="3404615" y="2917952"/>
            <a:ext cx="2654807" cy="329184"/>
          </a:xfrm>
          <a:prstGeom prst="rect">
            <a:avLst/>
          </a:prstGeom>
          <a:noFill/>
        </p:spPr>
        <p:txBody>
          <a:bodyPr wrap="square" anchor="t"/>
          <a:lstStyle/>
          <a:p>
            <a:pPr algn="l">
              <a:defRPr sz="1000" b="0">
                <a:solidFill>
                  <a:srgbClr val="AEB9CB"/>
                </a:solidFill>
                <a:latin typeface="Calibri"/>
              </a:defRPr>
            </a:pPr>
            <a:r>
              <a:t>Captura pasiva, inferencia en segundo plano, estado fisiológico, consentimiento pasivo</a:t>
            </a:r>
          </a:p>
        </p:txBody>
      </p:sp>
      <p:sp>
        <p:nvSpPr>
          <p:cNvPr id="28" name="TextBox 27"/>
          <p:cNvSpPr txBox="1"/>
          <p:nvPr/>
        </p:nvSpPr>
        <p:spPr>
          <a:xfrm>
            <a:off x="6169151" y="2917952"/>
            <a:ext cx="2654807" cy="329184"/>
          </a:xfrm>
          <a:prstGeom prst="rect">
            <a:avLst/>
          </a:prstGeom>
          <a:noFill/>
        </p:spPr>
        <p:txBody>
          <a:bodyPr wrap="square" anchor="t"/>
          <a:lstStyle/>
          <a:p>
            <a:pPr algn="l">
              <a:defRPr sz="1000" b="0">
                <a:solidFill>
                  <a:srgbClr val="AEB9CB"/>
                </a:solidFill>
                <a:latin typeface="Calibri"/>
              </a:defRPr>
            </a:pPr>
            <a:r>
              <a:t>La app deja de necesitar que la abras</a:t>
            </a:r>
          </a:p>
        </p:txBody>
      </p:sp>
      <p:sp>
        <p:nvSpPr>
          <p:cNvPr id="29" name="TextBox 28"/>
          <p:cNvSpPr txBox="1"/>
          <p:nvPr/>
        </p:nvSpPr>
        <p:spPr>
          <a:xfrm>
            <a:off x="8933687" y="2917952"/>
            <a:ext cx="2654807" cy="329184"/>
          </a:xfrm>
          <a:prstGeom prst="rect">
            <a:avLst/>
          </a:prstGeom>
          <a:noFill/>
        </p:spPr>
        <p:txBody>
          <a:bodyPr wrap="square" anchor="t"/>
          <a:lstStyle/>
          <a:p>
            <a:pPr algn="l">
              <a:defRPr sz="1000" b="0">
                <a:solidFill>
                  <a:srgbClr val="AEB9CB"/>
                </a:solidFill>
                <a:latin typeface="Calibri"/>
              </a:defRPr>
            </a:pPr>
            <a:r>
              <a:t>Publicado</a:t>
            </a:r>
          </a:p>
        </p:txBody>
      </p:sp>
      <p:sp>
        <p:nvSpPr>
          <p:cNvPr id="30" name="Rectangle 29"/>
          <p:cNvSpPr/>
          <p:nvPr/>
        </p:nvSpPr>
        <p:spPr>
          <a:xfrm>
            <a:off x="566928" y="3640328"/>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40080" y="3302000"/>
            <a:ext cx="2654807" cy="329184"/>
          </a:xfrm>
          <a:prstGeom prst="rect">
            <a:avLst/>
          </a:prstGeom>
          <a:noFill/>
        </p:spPr>
        <p:txBody>
          <a:bodyPr wrap="square" anchor="t"/>
          <a:lstStyle/>
          <a:p>
            <a:pPr algn="l">
              <a:defRPr sz="1000" b="0">
                <a:solidFill>
                  <a:srgbClr val="F3F6FB"/>
                </a:solidFill>
                <a:latin typeface="Calibri"/>
              </a:defRPr>
            </a:pPr>
            <a:r>
              <a:t>M3</a:t>
            </a:r>
          </a:p>
        </p:txBody>
      </p:sp>
      <p:sp>
        <p:nvSpPr>
          <p:cNvPr id="32" name="TextBox 31"/>
          <p:cNvSpPr txBox="1"/>
          <p:nvPr/>
        </p:nvSpPr>
        <p:spPr>
          <a:xfrm>
            <a:off x="3404615" y="3302000"/>
            <a:ext cx="2654807" cy="329184"/>
          </a:xfrm>
          <a:prstGeom prst="rect">
            <a:avLst/>
          </a:prstGeom>
          <a:noFill/>
        </p:spPr>
        <p:txBody>
          <a:bodyPr wrap="square" anchor="t"/>
          <a:lstStyle/>
          <a:p>
            <a:pPr algn="l">
              <a:defRPr sz="1000" b="0">
                <a:solidFill>
                  <a:srgbClr val="AEB9CB"/>
                </a:solidFill>
                <a:latin typeface="Calibri"/>
              </a:defRPr>
            </a:pPr>
            <a:r>
              <a:t>Modelo CoreML entrenado con WESAD, cuantizado, con compuerta y oclusión</a:t>
            </a:r>
          </a:p>
        </p:txBody>
      </p:sp>
      <p:sp>
        <p:nvSpPr>
          <p:cNvPr id="33" name="TextBox 32"/>
          <p:cNvSpPr txBox="1"/>
          <p:nvPr/>
        </p:nvSpPr>
        <p:spPr>
          <a:xfrm>
            <a:off x="6169151" y="3302000"/>
            <a:ext cx="2654807" cy="329184"/>
          </a:xfrm>
          <a:prstGeom prst="rect">
            <a:avLst/>
          </a:prstGeom>
          <a:noFill/>
        </p:spPr>
        <p:txBody>
          <a:bodyPr wrap="square" anchor="t"/>
          <a:lstStyle/>
          <a:p>
            <a:pPr algn="l">
              <a:defRPr sz="1000" b="0">
                <a:solidFill>
                  <a:srgbClr val="AEB9CB"/>
                </a:solidFill>
                <a:latin typeface="Calibri"/>
              </a:defRPr>
            </a:pPr>
            <a:r>
              <a:t>Ruta experimental sobre la heurística, heurística como respaldo</a:t>
            </a:r>
          </a:p>
        </p:txBody>
      </p:sp>
      <p:sp>
        <p:nvSpPr>
          <p:cNvPr id="34" name="TextBox 33"/>
          <p:cNvSpPr txBox="1"/>
          <p:nvPr/>
        </p:nvSpPr>
        <p:spPr>
          <a:xfrm>
            <a:off x="8933687" y="3302000"/>
            <a:ext cx="2654807" cy="329184"/>
          </a:xfrm>
          <a:prstGeom prst="rect">
            <a:avLst/>
          </a:prstGeom>
          <a:noFill/>
        </p:spPr>
        <p:txBody>
          <a:bodyPr wrap="square" anchor="t"/>
          <a:lstStyle/>
          <a:p>
            <a:pPr algn="l">
              <a:defRPr sz="1000" b="0">
                <a:solidFill>
                  <a:srgbClr val="AEB9CB"/>
                </a:solidFill>
                <a:latin typeface="Calibri"/>
              </a:defRPr>
            </a:pPr>
            <a:r>
              <a:t>Publicado · experimental</a:t>
            </a:r>
          </a:p>
        </p:txBody>
      </p:sp>
      <p:sp>
        <p:nvSpPr>
          <p:cNvPr id="35" name="Rectangle 34"/>
          <p:cNvSpPr/>
          <p:nvPr/>
        </p:nvSpPr>
        <p:spPr>
          <a:xfrm>
            <a:off x="566928" y="3649472"/>
            <a:ext cx="11058143" cy="384048"/>
          </a:xfrm>
          <a:prstGeom prst="rect">
            <a:avLst/>
          </a:prstGeom>
          <a:solidFill>
            <a:srgbClr val="151E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566928" y="4024376"/>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40080" y="3686048"/>
            <a:ext cx="2654807" cy="329184"/>
          </a:xfrm>
          <a:prstGeom prst="rect">
            <a:avLst/>
          </a:prstGeom>
          <a:noFill/>
        </p:spPr>
        <p:txBody>
          <a:bodyPr wrap="square" anchor="t"/>
          <a:lstStyle/>
          <a:p>
            <a:pPr algn="l">
              <a:defRPr sz="1000" b="0">
                <a:solidFill>
                  <a:srgbClr val="F3F6FB"/>
                </a:solidFill>
                <a:latin typeface="Calibri"/>
              </a:defRPr>
            </a:pPr>
            <a:r>
              <a:t>M4</a:t>
            </a:r>
          </a:p>
        </p:txBody>
      </p:sp>
      <p:sp>
        <p:nvSpPr>
          <p:cNvPr id="38" name="TextBox 37"/>
          <p:cNvSpPr txBox="1"/>
          <p:nvPr/>
        </p:nvSpPr>
        <p:spPr>
          <a:xfrm>
            <a:off x="3404615" y="3686048"/>
            <a:ext cx="2654807" cy="329184"/>
          </a:xfrm>
          <a:prstGeom prst="rect">
            <a:avLst/>
          </a:prstGeom>
          <a:noFill/>
        </p:spPr>
        <p:txBody>
          <a:bodyPr wrap="square" anchor="t"/>
          <a:lstStyle/>
          <a:p>
            <a:pPr algn="l">
              <a:defRPr sz="1000" b="0">
                <a:solidFill>
                  <a:srgbClr val="AEB9CB"/>
                </a:solidFill>
                <a:latin typeface="Calibri"/>
              </a:defRPr>
            </a:pPr>
            <a:r>
              <a:t>Viajes neuroacústicos: beats binaurales y tonos isócronos</a:t>
            </a:r>
          </a:p>
        </p:txBody>
      </p:sp>
      <p:sp>
        <p:nvSpPr>
          <p:cNvPr id="39" name="TextBox 38"/>
          <p:cNvSpPr txBox="1"/>
          <p:nvPr/>
        </p:nvSpPr>
        <p:spPr>
          <a:xfrm>
            <a:off x="6169151" y="3686048"/>
            <a:ext cx="2654807" cy="329184"/>
          </a:xfrm>
          <a:prstGeom prst="rect">
            <a:avLst/>
          </a:prstGeom>
          <a:noFill/>
        </p:spPr>
        <p:txBody>
          <a:bodyPr wrap="square" anchor="t"/>
          <a:lstStyle/>
          <a:p>
            <a:pPr algn="l">
              <a:defRPr sz="1000" b="0">
                <a:solidFill>
                  <a:srgbClr val="AEB9CB"/>
                </a:solidFill>
                <a:latin typeface="Calibri"/>
              </a:defRPr>
            </a:pPr>
            <a:r>
              <a:t>Acompañamiento que no es un seno único</a:t>
            </a:r>
          </a:p>
        </p:txBody>
      </p:sp>
      <p:sp>
        <p:nvSpPr>
          <p:cNvPr id="40" name="TextBox 39"/>
          <p:cNvSpPr txBox="1"/>
          <p:nvPr/>
        </p:nvSpPr>
        <p:spPr>
          <a:xfrm>
            <a:off x="8933687" y="3686048"/>
            <a:ext cx="2654807" cy="329184"/>
          </a:xfrm>
          <a:prstGeom prst="rect">
            <a:avLst/>
          </a:prstGeom>
          <a:noFill/>
        </p:spPr>
        <p:txBody>
          <a:bodyPr wrap="square" anchor="t"/>
          <a:lstStyle/>
          <a:p>
            <a:pPr algn="l">
              <a:defRPr sz="1000" b="0">
                <a:solidFill>
                  <a:srgbClr val="AEB9CB"/>
                </a:solidFill>
                <a:latin typeface="Calibri"/>
              </a:defRPr>
            </a:pPr>
            <a:r>
              <a:t>Publicado</a:t>
            </a:r>
          </a:p>
        </p:txBody>
      </p:sp>
      <p:sp>
        <p:nvSpPr>
          <p:cNvPr id="41" name="Rectangle 40"/>
          <p:cNvSpPr/>
          <p:nvPr/>
        </p:nvSpPr>
        <p:spPr>
          <a:xfrm>
            <a:off x="566928" y="4408424"/>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640080" y="4070096"/>
            <a:ext cx="2654807" cy="329184"/>
          </a:xfrm>
          <a:prstGeom prst="rect">
            <a:avLst/>
          </a:prstGeom>
          <a:noFill/>
        </p:spPr>
        <p:txBody>
          <a:bodyPr wrap="square" anchor="t"/>
          <a:lstStyle/>
          <a:p>
            <a:pPr algn="l">
              <a:defRPr sz="1000" b="0">
                <a:solidFill>
                  <a:srgbClr val="F3F6FB"/>
                </a:solidFill>
                <a:latin typeface="Calibri"/>
              </a:defRPr>
            </a:pPr>
            <a:r>
              <a:t>M7</a:t>
            </a:r>
          </a:p>
        </p:txBody>
      </p:sp>
      <p:sp>
        <p:nvSpPr>
          <p:cNvPr id="43" name="TextBox 42"/>
          <p:cNvSpPr txBox="1"/>
          <p:nvPr/>
        </p:nvSpPr>
        <p:spPr>
          <a:xfrm>
            <a:off x="3404615" y="4070096"/>
            <a:ext cx="2654807" cy="329184"/>
          </a:xfrm>
          <a:prstGeom prst="rect">
            <a:avLst/>
          </a:prstGeom>
          <a:noFill/>
        </p:spPr>
        <p:txBody>
          <a:bodyPr wrap="square" anchor="t"/>
          <a:lstStyle/>
          <a:p>
            <a:pPr algn="l">
              <a:defRPr sz="1000" b="0">
                <a:solidFill>
                  <a:srgbClr val="AEB9CB"/>
                </a:solidFill>
                <a:latin typeface="Calibri"/>
              </a:defRPr>
            </a:pPr>
            <a:r>
              <a:t>Capa de tendencias de bienestar, no diagnóstica, citada y con umbral de confianza</a:t>
            </a:r>
          </a:p>
        </p:txBody>
      </p:sp>
      <p:sp>
        <p:nvSpPr>
          <p:cNvPr id="44" name="TextBox 43"/>
          <p:cNvSpPr txBox="1"/>
          <p:nvPr/>
        </p:nvSpPr>
        <p:spPr>
          <a:xfrm>
            <a:off x="6169151" y="4070096"/>
            <a:ext cx="2654807" cy="329184"/>
          </a:xfrm>
          <a:prstGeom prst="rect">
            <a:avLst/>
          </a:prstGeom>
          <a:noFill/>
        </p:spPr>
        <p:txBody>
          <a:bodyPr wrap="square" anchor="t"/>
          <a:lstStyle/>
          <a:p>
            <a:pPr algn="l">
              <a:defRPr sz="1000" b="0">
                <a:solidFill>
                  <a:srgbClr val="AEB9CB"/>
                </a:solidFill>
                <a:latin typeface="Calibri"/>
              </a:defRPr>
            </a:pPr>
            <a:r>
              <a:t>La historia longitudinal, y la mayor exposición regulatoria de esta lista</a:t>
            </a:r>
          </a:p>
        </p:txBody>
      </p:sp>
      <p:sp>
        <p:nvSpPr>
          <p:cNvPr id="45" name="TextBox 44"/>
          <p:cNvSpPr txBox="1"/>
          <p:nvPr/>
        </p:nvSpPr>
        <p:spPr>
          <a:xfrm>
            <a:off x="8933687" y="4070096"/>
            <a:ext cx="2654807" cy="329184"/>
          </a:xfrm>
          <a:prstGeom prst="rect">
            <a:avLst/>
          </a:prstGeom>
          <a:noFill/>
        </p:spPr>
        <p:txBody>
          <a:bodyPr wrap="square" anchor="t"/>
          <a:lstStyle/>
          <a:p>
            <a:pPr algn="l">
              <a:defRPr sz="1000" b="0">
                <a:solidFill>
                  <a:srgbClr val="AEB9CB"/>
                </a:solidFill>
                <a:latin typeface="Calibri"/>
              </a:defRPr>
            </a:pPr>
            <a:r>
              <a:t>Publicado</a:t>
            </a:r>
          </a:p>
        </p:txBody>
      </p:sp>
      <p:sp>
        <p:nvSpPr>
          <p:cNvPr id="46" name="Rectangle 45"/>
          <p:cNvSpPr/>
          <p:nvPr/>
        </p:nvSpPr>
        <p:spPr>
          <a:xfrm>
            <a:off x="566928" y="4417568"/>
            <a:ext cx="11058143" cy="384048"/>
          </a:xfrm>
          <a:prstGeom prst="rect">
            <a:avLst/>
          </a:prstGeom>
          <a:solidFill>
            <a:srgbClr val="151E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ectangle 46"/>
          <p:cNvSpPr/>
          <p:nvPr/>
        </p:nvSpPr>
        <p:spPr>
          <a:xfrm>
            <a:off x="566928" y="4792472"/>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640080" y="4454144"/>
            <a:ext cx="2654807" cy="329184"/>
          </a:xfrm>
          <a:prstGeom prst="rect">
            <a:avLst/>
          </a:prstGeom>
          <a:noFill/>
        </p:spPr>
        <p:txBody>
          <a:bodyPr wrap="square" anchor="t"/>
          <a:lstStyle/>
          <a:p>
            <a:pPr algn="l">
              <a:defRPr sz="1000" b="0">
                <a:solidFill>
                  <a:srgbClr val="F3F6FB"/>
                </a:solidFill>
                <a:latin typeface="Calibri"/>
              </a:defRPr>
            </a:pPr>
            <a:r>
              <a:t>M6</a:t>
            </a:r>
          </a:p>
        </p:txBody>
      </p:sp>
      <p:sp>
        <p:nvSpPr>
          <p:cNvPr id="49" name="TextBox 48"/>
          <p:cNvSpPr txBox="1"/>
          <p:nvPr/>
        </p:nvSpPr>
        <p:spPr>
          <a:xfrm>
            <a:off x="3404615" y="4454144"/>
            <a:ext cx="2654807" cy="329184"/>
          </a:xfrm>
          <a:prstGeom prst="rect">
            <a:avLst/>
          </a:prstGeom>
          <a:noFill/>
        </p:spPr>
        <p:txBody>
          <a:bodyPr wrap="square" anchor="t"/>
          <a:lstStyle/>
          <a:p>
            <a:pPr algn="l">
              <a:defRPr sz="1000" b="0">
                <a:solidFill>
                  <a:srgbClr val="AEB9CB"/>
                </a:solidFill>
                <a:latin typeface="Calibri"/>
              </a:defRPr>
            </a:pPr>
            <a:r>
              <a:t>Aprendizaje personal en el dispositivo a partir de tus correcciones</a:t>
            </a:r>
          </a:p>
        </p:txBody>
      </p:sp>
      <p:sp>
        <p:nvSpPr>
          <p:cNvPr id="50" name="TextBox 49"/>
          <p:cNvSpPr txBox="1"/>
          <p:nvPr/>
        </p:nvSpPr>
        <p:spPr>
          <a:xfrm>
            <a:off x="6169151" y="4454144"/>
            <a:ext cx="2654807" cy="329184"/>
          </a:xfrm>
          <a:prstGeom prst="rect">
            <a:avLst/>
          </a:prstGeom>
          <a:noFill/>
        </p:spPr>
        <p:txBody>
          <a:bodyPr wrap="square" anchor="t"/>
          <a:lstStyle/>
          <a:p>
            <a:pPr algn="l">
              <a:defRPr sz="1000" b="0">
                <a:solidFill>
                  <a:srgbClr val="AEB9CB"/>
                </a:solidFill>
                <a:latin typeface="Calibri"/>
              </a:defRPr>
            </a:pPr>
            <a:r>
              <a:t>Corrección de 4 parámetros. Segura en K-EmoCon; aún no útil. El aprendizaje federado sigue aplazado.</a:t>
            </a:r>
          </a:p>
        </p:txBody>
      </p:sp>
      <p:sp>
        <p:nvSpPr>
          <p:cNvPr id="51" name="TextBox 50"/>
          <p:cNvSpPr txBox="1"/>
          <p:nvPr/>
        </p:nvSpPr>
        <p:spPr>
          <a:xfrm>
            <a:off x="8933687" y="4454144"/>
            <a:ext cx="2654807" cy="329184"/>
          </a:xfrm>
          <a:prstGeom prst="rect">
            <a:avLst/>
          </a:prstGeom>
          <a:noFill/>
        </p:spPr>
        <p:txBody>
          <a:bodyPr wrap="square" anchor="t"/>
          <a:lstStyle/>
          <a:p>
            <a:pPr algn="l">
              <a:defRPr sz="1000" b="0">
                <a:solidFill>
                  <a:srgbClr val="AEB9CB"/>
                </a:solidFill>
                <a:latin typeface="Calibri"/>
              </a:defRPr>
            </a:pPr>
            <a:r>
              <a:t>Publicado</a:t>
            </a:r>
          </a:p>
        </p:txBody>
      </p:sp>
      <p:sp>
        <p:nvSpPr>
          <p:cNvPr id="52" name="Rectangle 51"/>
          <p:cNvSpPr/>
          <p:nvPr/>
        </p:nvSpPr>
        <p:spPr>
          <a:xfrm>
            <a:off x="566928" y="5176520"/>
            <a:ext cx="11058143" cy="9144"/>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640080" y="4838192"/>
            <a:ext cx="2654807" cy="329184"/>
          </a:xfrm>
          <a:prstGeom prst="rect">
            <a:avLst/>
          </a:prstGeom>
          <a:noFill/>
        </p:spPr>
        <p:txBody>
          <a:bodyPr wrap="square" anchor="t"/>
          <a:lstStyle/>
          <a:p>
            <a:pPr algn="l">
              <a:defRPr sz="1000" b="0">
                <a:solidFill>
                  <a:srgbClr val="F3F6FB"/>
                </a:solidFill>
                <a:latin typeface="Calibri"/>
              </a:defRPr>
            </a:pPr>
            <a:r>
              <a:t>M5</a:t>
            </a:r>
          </a:p>
        </p:txBody>
      </p:sp>
      <p:sp>
        <p:nvSpPr>
          <p:cNvPr id="54" name="TextBox 53"/>
          <p:cNvSpPr txBox="1"/>
          <p:nvPr/>
        </p:nvSpPr>
        <p:spPr>
          <a:xfrm>
            <a:off x="3404615" y="4838192"/>
            <a:ext cx="2654807" cy="329184"/>
          </a:xfrm>
          <a:prstGeom prst="rect">
            <a:avLst/>
          </a:prstGeom>
          <a:noFill/>
        </p:spPr>
        <p:txBody>
          <a:bodyPr wrap="square" anchor="t"/>
          <a:lstStyle/>
          <a:p>
            <a:pPr algn="l">
              <a:defRPr sz="1000" b="0">
                <a:solidFill>
                  <a:srgbClr val="AEB9CB"/>
                </a:solidFill>
                <a:latin typeface="Calibri"/>
              </a:defRPr>
            </a:pPr>
            <a:r>
              <a:t>Validación en dispositivo físico: batería, térmica, memoria, audio, hápticos</a:t>
            </a:r>
          </a:p>
        </p:txBody>
      </p:sp>
      <p:sp>
        <p:nvSpPr>
          <p:cNvPr id="55" name="TextBox 54"/>
          <p:cNvSpPr txBox="1"/>
          <p:nvPr/>
        </p:nvSpPr>
        <p:spPr>
          <a:xfrm>
            <a:off x="6169151" y="4838192"/>
            <a:ext cx="2654807" cy="329184"/>
          </a:xfrm>
          <a:prstGeom prst="rect">
            <a:avLst/>
          </a:prstGeom>
          <a:noFill/>
        </p:spPr>
        <p:txBody>
          <a:bodyPr wrap="square" anchor="t"/>
          <a:lstStyle/>
          <a:p>
            <a:pPr algn="l">
              <a:defRPr sz="1000" b="0">
                <a:solidFill>
                  <a:srgbClr val="AEB9CB"/>
                </a:solidFill>
                <a:latin typeface="Calibri"/>
              </a:defRPr>
            </a:pPr>
            <a:r>
              <a:t>La única puerta entre "corre en el simulador" y "se publica"</a:t>
            </a:r>
          </a:p>
        </p:txBody>
      </p:sp>
      <p:sp>
        <p:nvSpPr>
          <p:cNvPr id="56" name="TextBox 55"/>
          <p:cNvSpPr txBox="1"/>
          <p:nvPr/>
        </p:nvSpPr>
        <p:spPr>
          <a:xfrm>
            <a:off x="8933687" y="4838192"/>
            <a:ext cx="2654807" cy="329184"/>
          </a:xfrm>
          <a:prstGeom prst="rect">
            <a:avLst/>
          </a:prstGeom>
          <a:noFill/>
        </p:spPr>
        <p:txBody>
          <a:bodyPr wrap="square" anchor="t"/>
          <a:lstStyle/>
          <a:p>
            <a:pPr algn="l">
              <a:defRPr sz="1000" b="0">
                <a:solidFill>
                  <a:srgbClr val="AEB9CB"/>
                </a:solidFill>
                <a:latin typeface="Calibri"/>
              </a:defRPr>
            </a:pPr>
            <a:r>
              <a:t>Abierto</a:t>
            </a:r>
          </a:p>
        </p:txBody>
      </p:sp>
      <p:sp>
        <p:nvSpPr>
          <p:cNvPr id="57" name="TextBox 56"/>
          <p:cNvSpPr txBox="1"/>
          <p:nvPr/>
        </p:nvSpPr>
        <p:spPr>
          <a:xfrm>
            <a:off x="566928" y="5295392"/>
            <a:ext cx="11058143" cy="329184"/>
          </a:xfrm>
          <a:prstGeom prst="rect">
            <a:avLst/>
          </a:prstGeom>
          <a:noFill/>
        </p:spPr>
        <p:txBody>
          <a:bodyPr wrap="square" anchor="t"/>
          <a:lstStyle/>
          <a:p>
            <a:pPr algn="l">
              <a:defRPr sz="1100" b="0">
                <a:solidFill>
                  <a:srgbClr val="8794AB"/>
                </a:solidFill>
                <a:latin typeface="Calibri"/>
              </a:defRPr>
            </a:pPr>
            <a:r>
              <a:t>Versión 0.6.9 (24), 2026-09-02, en tres idiomas (español, inglés y portugués desde el 2026-08-23), con la beta ya abierta en TestFlight. Comprobamos el árbol, no las diapositivas viejas. La puerta de ingeniería que queda es M5, hardware. Tras M6 siguen abiertos dos riesgos: la compuerta CoreML es un tope de exposición, no un selector de pericia (R6), y la cabeza VAD no tiene relación lineal con el autorreporte (R7). Todo lo publicado desde M6 es producto, no motor: el flujo de arranque, la voz guía grabada, el viaje del reloj y las cinco pestañas del iPhone. La investigación posterior a M6 midió un segundo nivel de corrección y un modelo v2, y no publicó ninguno.</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10510344"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25  /  29</a:t>
            </a:r>
          </a:p>
        </p:txBody>
      </p:sp>
      <p:sp>
        <p:nvSpPr>
          <p:cNvPr id="10" name="TextBox 9"/>
          <p:cNvSpPr txBox="1"/>
          <p:nvPr/>
        </p:nvSpPr>
        <p:spPr>
          <a:xfrm>
            <a:off x="566928" y="640080"/>
            <a:ext cx="11058143" cy="544576"/>
          </a:xfrm>
          <a:prstGeom prst="rect">
            <a:avLst/>
          </a:prstGeom>
          <a:noFill/>
        </p:spPr>
        <p:txBody>
          <a:bodyPr wrap="square" anchor="t"/>
          <a:lstStyle/>
          <a:p>
            <a:pPr algn="l">
              <a:defRPr sz="2800" b="1">
                <a:solidFill>
                  <a:srgbClr val="F3F6FB"/>
                </a:solidFill>
                <a:latin typeface="Calibri"/>
              </a:defRPr>
            </a:pPr>
            <a:r>
              <a:t>Cinco cosas que podrían salir mal. Dos no tienen mitigación embarcada.</a:t>
            </a:r>
          </a:p>
        </p:txBody>
      </p:sp>
      <p:sp>
        <p:nvSpPr>
          <p:cNvPr id="11" name="TextBox 10"/>
          <p:cNvSpPr txBox="1"/>
          <p:nvPr/>
        </p:nvSpPr>
        <p:spPr>
          <a:xfrm>
            <a:off x="566928" y="1276096"/>
            <a:ext cx="11058143" cy="211328"/>
          </a:xfrm>
          <a:prstGeom prst="rect">
            <a:avLst/>
          </a:prstGeom>
          <a:noFill/>
        </p:spPr>
        <p:txBody>
          <a:bodyPr wrap="square" anchor="t"/>
          <a:lstStyle/>
          <a:p>
            <a:pPr algn="l">
              <a:defRPr sz="1300" b="0">
                <a:solidFill>
                  <a:srgbClr val="AEB9CB"/>
                </a:solidFill>
                <a:latin typeface="Calibri"/>
              </a:defRPr>
            </a:pPr>
            <a:r>
              <a:t>Están tomados de TECHNICAL_RISKS.md y PROJECT_STATUS.md tras M6-GATE. Se escribieron para nosotros, no para ti.</a:t>
            </a:r>
          </a:p>
        </p:txBody>
      </p:sp>
      <p:sp>
        <p:nvSpPr>
          <p:cNvPr id="12" name="Rounded Rectangle 11"/>
          <p:cNvSpPr/>
          <p:nvPr/>
        </p:nvSpPr>
        <p:spPr>
          <a:xfrm>
            <a:off x="566928" y="1633728"/>
            <a:ext cx="2654807" cy="2319527"/>
          </a:xfrm>
          <a:prstGeom prst="roundRect">
            <a:avLst>
              <a:gd name="adj" fmla="val 3153"/>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731520" y="1761744"/>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31520" y="1853184"/>
            <a:ext cx="2325623" cy="530352"/>
          </a:xfrm>
          <a:prstGeom prst="rect">
            <a:avLst/>
          </a:prstGeom>
          <a:noFill/>
        </p:spPr>
        <p:txBody>
          <a:bodyPr wrap="square" anchor="t"/>
          <a:lstStyle/>
          <a:p>
            <a:pPr algn="l">
              <a:defRPr sz="1300" b="1">
                <a:solidFill>
                  <a:srgbClr val="F3F6FB"/>
                </a:solidFill>
                <a:latin typeface="Calibri"/>
              </a:defRPr>
            </a:pPr>
            <a:r>
              <a:t>La precisión solo con muñeca es modesta</a:t>
            </a:r>
          </a:p>
        </p:txBody>
      </p:sp>
      <p:sp>
        <p:nvSpPr>
          <p:cNvPr id="15" name="TextBox 14"/>
          <p:cNvSpPr txBox="1"/>
          <p:nvPr/>
        </p:nvSpPr>
        <p:spPr>
          <a:xfrm>
            <a:off x="731520" y="2420112"/>
            <a:ext cx="2325623" cy="1441703"/>
          </a:xfrm>
          <a:prstGeom prst="rect">
            <a:avLst/>
          </a:prstGeom>
          <a:noFill/>
        </p:spPr>
        <p:txBody>
          <a:bodyPr wrap="square" anchor="t"/>
          <a:lstStyle/>
          <a:p>
            <a:pPr algn="l">
              <a:defRPr sz="1100" b="0">
                <a:solidFill>
                  <a:srgbClr val="8794AB"/>
                </a:solidFill>
                <a:latin typeface="Calibri"/>
              </a:defRPr>
            </a:pPr>
            <a:r>
              <a:t>Medido: F1 65,13 frente a 66,33 publicado con EDA. El modelo se publica como experimental. Mitigación: respaldo heurístico, con umbral de confianza, τ 0,50/0,45.</a:t>
            </a:r>
          </a:p>
        </p:txBody>
      </p:sp>
      <p:sp>
        <p:nvSpPr>
          <p:cNvPr id="16" name="Rounded Rectangle 15"/>
          <p:cNvSpPr/>
          <p:nvPr/>
        </p:nvSpPr>
        <p:spPr>
          <a:xfrm>
            <a:off x="3368039" y="1633728"/>
            <a:ext cx="2654807" cy="2319527"/>
          </a:xfrm>
          <a:prstGeom prst="roundRect">
            <a:avLst>
              <a:gd name="adj" fmla="val 3153"/>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3532631" y="1761744"/>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532631" y="1853184"/>
            <a:ext cx="2325623" cy="530352"/>
          </a:xfrm>
          <a:prstGeom prst="rect">
            <a:avLst/>
          </a:prstGeom>
          <a:noFill/>
        </p:spPr>
        <p:txBody>
          <a:bodyPr wrap="square" anchor="t"/>
          <a:lstStyle/>
          <a:p>
            <a:pPr algn="l">
              <a:defRPr sz="1300" b="1">
                <a:solidFill>
                  <a:srgbClr val="F3F6FB"/>
                </a:solidFill>
                <a:latin typeface="Calibri"/>
              </a:defRPr>
            </a:pPr>
            <a:r>
              <a:t>Nada está validado en hardware físico</a:t>
            </a:r>
          </a:p>
        </p:txBody>
      </p:sp>
      <p:sp>
        <p:nvSpPr>
          <p:cNvPr id="19" name="TextBox 18"/>
          <p:cNvSpPr txBox="1"/>
          <p:nvPr/>
        </p:nvSpPr>
        <p:spPr>
          <a:xfrm>
            <a:off x="3532631" y="2420112"/>
            <a:ext cx="2325623" cy="1441703"/>
          </a:xfrm>
          <a:prstGeom prst="rect">
            <a:avLst/>
          </a:prstGeom>
          <a:noFill/>
        </p:spPr>
        <p:txBody>
          <a:bodyPr wrap="square" anchor="t"/>
          <a:lstStyle/>
          <a:p>
            <a:pPr algn="l">
              <a:defRPr sz="1100" b="0">
                <a:solidFill>
                  <a:srgbClr val="8794AB"/>
                </a:solidFill>
                <a:latin typeface="Calibri"/>
              </a:defRPr>
            </a:pPr>
            <a:r>
              <a:t>Batería, térmica, residencia en ANE y coste CPU neuroacústico son desconocidos en simulador. Mitigación: M5 es una puerta de hardware, no un extra.</a:t>
            </a:r>
          </a:p>
        </p:txBody>
      </p:sp>
      <p:sp>
        <p:nvSpPr>
          <p:cNvPr id="20" name="Rounded Rectangle 19"/>
          <p:cNvSpPr/>
          <p:nvPr/>
        </p:nvSpPr>
        <p:spPr>
          <a:xfrm>
            <a:off x="6169151" y="1633728"/>
            <a:ext cx="2654807" cy="2319527"/>
          </a:xfrm>
          <a:prstGeom prst="roundRect">
            <a:avLst>
              <a:gd name="adj" fmla="val 3153"/>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333743" y="1761744"/>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33743" y="1853184"/>
            <a:ext cx="2325623" cy="530352"/>
          </a:xfrm>
          <a:prstGeom prst="rect">
            <a:avLst/>
          </a:prstGeom>
          <a:noFill/>
        </p:spPr>
        <p:txBody>
          <a:bodyPr wrap="square" anchor="t"/>
          <a:lstStyle/>
          <a:p>
            <a:pPr algn="l">
              <a:defRPr sz="1300" b="1">
                <a:solidFill>
                  <a:srgbClr val="F3F6FB"/>
                </a:solidFill>
                <a:latin typeface="Calibri"/>
              </a:defRPr>
            </a:pPr>
            <a:r>
              <a:t>La compuerta CoreML es un tope de exposición, no un selector de pericia</a:t>
            </a:r>
          </a:p>
        </p:txBody>
      </p:sp>
      <p:sp>
        <p:nvSpPr>
          <p:cNvPr id="23" name="TextBox 22"/>
          <p:cNvSpPr txBox="1"/>
          <p:nvPr/>
        </p:nvSpPr>
        <p:spPr>
          <a:xfrm>
            <a:off x="6333743" y="2420112"/>
            <a:ext cx="2325623" cy="1441703"/>
          </a:xfrm>
          <a:prstGeom prst="rect">
            <a:avLst/>
          </a:prstGeom>
          <a:noFill/>
        </p:spPr>
        <p:txBody>
          <a:bodyPr wrap="square" anchor="t"/>
          <a:lstStyle/>
          <a:p>
            <a:pPr algn="l">
              <a:defRPr sz="1100" b="0">
                <a:solidFill>
                  <a:srgbClr val="8794AB"/>
                </a:solidFill>
                <a:latin typeface="Calibri"/>
              </a:defRPr>
            </a:pPr>
            <a:r>
              <a:t>R6, sigue abierto. El respaldo no protege de forma específica a las personas a las que el modelo sirve peor. τ se queda; no hay detector en el dispositivo de ese grupo.</a:t>
            </a:r>
          </a:p>
        </p:txBody>
      </p:sp>
      <p:sp>
        <p:nvSpPr>
          <p:cNvPr id="24" name="Rounded Rectangle 23"/>
          <p:cNvSpPr/>
          <p:nvPr/>
        </p:nvSpPr>
        <p:spPr>
          <a:xfrm>
            <a:off x="8970263" y="1633728"/>
            <a:ext cx="2654807" cy="2319527"/>
          </a:xfrm>
          <a:prstGeom prst="roundRect">
            <a:avLst>
              <a:gd name="adj" fmla="val 3153"/>
            </a:avLst>
          </a:prstGeom>
          <a:solidFill>
            <a:srgbClr val="151E2E"/>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134855" y="1761744"/>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134855" y="1853184"/>
            <a:ext cx="2325623" cy="530352"/>
          </a:xfrm>
          <a:prstGeom prst="rect">
            <a:avLst/>
          </a:prstGeom>
          <a:noFill/>
        </p:spPr>
        <p:txBody>
          <a:bodyPr wrap="square" anchor="t"/>
          <a:lstStyle/>
          <a:p>
            <a:pPr algn="l">
              <a:defRPr sz="1300" b="1">
                <a:solidFill>
                  <a:srgbClr val="F3F6FB"/>
                </a:solidFill>
                <a:latin typeface="Calibri"/>
              </a:defRPr>
            </a:pPr>
            <a:r>
              <a:t>La cabeza VAD no sigue al autorreporte</a:t>
            </a:r>
          </a:p>
        </p:txBody>
      </p:sp>
      <p:sp>
        <p:nvSpPr>
          <p:cNvPr id="27" name="TextBox 26"/>
          <p:cNvSpPr txBox="1"/>
          <p:nvPr/>
        </p:nvSpPr>
        <p:spPr>
          <a:xfrm>
            <a:off x="9134855" y="2420112"/>
            <a:ext cx="2325623" cy="1441703"/>
          </a:xfrm>
          <a:prstGeom prst="rect">
            <a:avLst/>
          </a:prstGeom>
          <a:noFill/>
        </p:spPr>
        <p:txBody>
          <a:bodyPr wrap="square" anchor="t"/>
          <a:lstStyle/>
          <a:p>
            <a:pPr algn="l">
              <a:defRPr sz="1100" b="0">
                <a:solidFill>
                  <a:srgbClr val="8794AB"/>
                </a:solidFill>
                <a:latin typeface="Calibri"/>
              </a:defRPr>
            </a:pPr>
            <a:r>
              <a:t>R7, medido en K-EmoCon. La corrección personal es segura y no útil. Mitigación ya publicada: recorte de valencia, insignia experimental, ajuste de 4 parámetros vetable.</a:t>
            </a:r>
          </a:p>
        </p:txBody>
      </p:sp>
      <p:sp>
        <p:nvSpPr>
          <p:cNvPr id="28" name="Rounded Rectangle 27"/>
          <p:cNvSpPr/>
          <p:nvPr/>
        </p:nvSpPr>
        <p:spPr>
          <a:xfrm>
            <a:off x="566928" y="4099560"/>
            <a:ext cx="5455919" cy="2319527"/>
          </a:xfrm>
          <a:prstGeom prst="roundRect">
            <a:avLst>
              <a:gd name="adj" fmla="val 3153"/>
            </a:avLst>
          </a:prstGeom>
          <a:solidFill>
            <a:srgbClr val="151E2E"/>
          </a:solidFill>
          <a:ln w="9525">
            <a:solidFill>
              <a:srgbClr val="3A486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31520" y="4227576"/>
            <a:ext cx="438912" cy="20116"/>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31520" y="4319015"/>
            <a:ext cx="5126735" cy="530352"/>
          </a:xfrm>
          <a:prstGeom prst="rect">
            <a:avLst/>
          </a:prstGeom>
          <a:noFill/>
        </p:spPr>
        <p:txBody>
          <a:bodyPr wrap="square" anchor="t"/>
          <a:lstStyle/>
          <a:p>
            <a:pPr algn="l">
              <a:defRPr sz="1300" b="1">
                <a:solidFill>
                  <a:srgbClr val="F3F6FB"/>
                </a:solidFill>
                <a:latin typeface="Calibri"/>
              </a:defRPr>
            </a:pPr>
            <a:r>
              <a:t>Sin efecto de red de datos, para siempre</a:t>
            </a:r>
          </a:p>
        </p:txBody>
      </p:sp>
      <p:sp>
        <p:nvSpPr>
          <p:cNvPr id="31" name="TextBox 30"/>
          <p:cNvSpPr txBox="1"/>
          <p:nvPr/>
        </p:nvSpPr>
        <p:spPr>
          <a:xfrm>
            <a:off x="731520" y="4885944"/>
            <a:ext cx="5126735" cy="1441704"/>
          </a:xfrm>
          <a:prstGeom prst="rect">
            <a:avLst/>
          </a:prstGeom>
          <a:noFill/>
        </p:spPr>
        <p:txBody>
          <a:bodyPr wrap="square" anchor="t"/>
          <a:lstStyle/>
          <a:p>
            <a:pPr algn="l">
              <a:defRPr sz="1100" b="0">
                <a:solidFill>
                  <a:srgbClr val="8794AB"/>
                </a:solidFill>
                <a:latin typeface="Calibri"/>
              </a:defRPr>
            </a:pPr>
            <a:r>
              <a:t>Un costo deliberado e irreversible de la arquitectura. No hay mitigación, y el espacio vacío de abajo está en esta diapositiva a propósito.</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10930758"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26  /  29</a:t>
            </a:r>
          </a:p>
        </p:txBody>
      </p:sp>
      <p:sp>
        <p:nvSpPr>
          <p:cNvPr id="10" name="TextBox 9"/>
          <p:cNvSpPr txBox="1"/>
          <p:nvPr/>
        </p:nvSpPr>
        <p:spPr>
          <a:xfrm>
            <a:off x="566928" y="640080"/>
            <a:ext cx="11058143" cy="201168"/>
          </a:xfrm>
          <a:prstGeom prst="rect">
            <a:avLst/>
          </a:prstGeom>
          <a:noFill/>
        </p:spPr>
        <p:txBody>
          <a:bodyPr wrap="square" anchor="t"/>
          <a:lstStyle/>
          <a:p>
            <a:pPr algn="l">
              <a:defRPr sz="1000" b="1">
                <a:solidFill>
                  <a:srgbClr val="8794AB"/>
                </a:solidFill>
                <a:latin typeface="Calibri"/>
              </a:defRPr>
            </a:pPr>
            <a:r>
              <a:t>COFUNDADOR · TECNOLOGÍA, PRODUCTO E IA</a:t>
            </a:r>
          </a:p>
        </p:txBody>
      </p:sp>
      <p:sp>
        <p:nvSpPr>
          <p:cNvPr id="11" name="TextBox 10"/>
          <p:cNvSpPr txBox="1"/>
          <p:nvPr/>
        </p:nvSpPr>
        <p:spPr>
          <a:xfrm>
            <a:off x="566928" y="877824"/>
            <a:ext cx="11058143" cy="544576"/>
          </a:xfrm>
          <a:prstGeom prst="rect">
            <a:avLst/>
          </a:prstGeom>
          <a:noFill/>
        </p:spPr>
        <p:txBody>
          <a:bodyPr wrap="square" anchor="t"/>
          <a:lstStyle/>
          <a:p>
            <a:pPr algn="l">
              <a:defRPr sz="2800" b="1">
                <a:solidFill>
                  <a:srgbClr val="F3F6FB"/>
                </a:solidFill>
                <a:latin typeface="Calibri"/>
              </a:defRPr>
            </a:pPr>
            <a:r>
              <a:t>Quién construyó esto.</a:t>
            </a:r>
          </a:p>
        </p:txBody>
      </p:sp>
      <p:sp>
        <p:nvSpPr>
          <p:cNvPr id="12" name="Rectangle 11"/>
          <p:cNvSpPr/>
          <p:nvPr/>
        </p:nvSpPr>
        <p:spPr>
          <a:xfrm>
            <a:off x="566928" y="1513840"/>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8" y="1660143"/>
            <a:ext cx="11058143" cy="422656"/>
          </a:xfrm>
          <a:prstGeom prst="rect">
            <a:avLst/>
          </a:prstGeom>
          <a:noFill/>
        </p:spPr>
        <p:txBody>
          <a:bodyPr wrap="square" anchor="t"/>
          <a:lstStyle/>
          <a:p>
            <a:pPr algn="l">
              <a:defRPr sz="1300" b="0">
                <a:solidFill>
                  <a:srgbClr val="AEB9CB"/>
                </a:solidFill>
                <a:latin typeface="Calibri"/>
              </a:defRPr>
            </a:pPr>
            <a:r>
              <a:t>Arquitecto principal de nube y seguridad y desarrollador full-stack. Quince años diseñando plataformas empresariales desplegadas en más de cincuenta países, entre nube, ciberseguridad, IA y el ecosistema de Apple.</a:t>
            </a:r>
          </a:p>
        </p:txBody>
      </p:sp>
      <p:sp>
        <p:nvSpPr>
          <p:cNvPr id="14" name="TextBox 13"/>
          <p:cNvSpPr txBox="1"/>
          <p:nvPr/>
        </p:nvSpPr>
        <p:spPr>
          <a:xfrm>
            <a:off x="566928" y="2174239"/>
            <a:ext cx="11058143" cy="633984"/>
          </a:xfrm>
          <a:prstGeom prst="rect">
            <a:avLst/>
          </a:prstGeom>
          <a:noFill/>
        </p:spPr>
        <p:txBody>
          <a:bodyPr wrap="square" anchor="t"/>
          <a:lstStyle/>
          <a:p>
            <a:pPr algn="l">
              <a:defRPr sz="1300" b="0">
                <a:solidFill>
                  <a:srgbClr val="AEB9CB"/>
                </a:solidFill>
                <a:latin typeface="Calibri"/>
              </a:defRPr>
            </a:pPr>
            <a:r>
              <a:t>En NewMe Hertz es dueño del producto y la ingeniería: la arquitectura de iPhone y Apple Watch, el aprendizaje automático en el dispositivo, la computación afectiva y el análisis de señales fisiológicas, la integración de sensores y HealthKit, y la arquitectura de privacidad primero que esta presentación ya mostró.</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11351172"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27  /  29</a:t>
            </a:r>
          </a:p>
        </p:txBody>
      </p:sp>
      <p:sp>
        <p:nvSpPr>
          <p:cNvPr id="10" name="TextBox 9"/>
          <p:cNvSpPr txBox="1"/>
          <p:nvPr/>
        </p:nvSpPr>
        <p:spPr>
          <a:xfrm>
            <a:off x="566928" y="640080"/>
            <a:ext cx="11058143" cy="201168"/>
          </a:xfrm>
          <a:prstGeom prst="rect">
            <a:avLst/>
          </a:prstGeom>
          <a:noFill/>
        </p:spPr>
        <p:txBody>
          <a:bodyPr wrap="square" anchor="t"/>
          <a:lstStyle/>
          <a:p>
            <a:pPr algn="l">
              <a:defRPr sz="1000" b="1">
                <a:solidFill>
                  <a:srgbClr val="8794AB"/>
                </a:solidFill>
                <a:latin typeface="Calibri"/>
              </a:defRPr>
            </a:pPr>
            <a:r>
              <a:t>LA TESIS FUNDACIONAL</a:t>
            </a:r>
          </a:p>
        </p:txBody>
      </p:sp>
      <p:sp>
        <p:nvSpPr>
          <p:cNvPr id="11" name="TextBox 10"/>
          <p:cNvSpPr txBox="1"/>
          <p:nvPr/>
        </p:nvSpPr>
        <p:spPr>
          <a:xfrm>
            <a:off x="566928" y="877824"/>
            <a:ext cx="11058143" cy="544576"/>
          </a:xfrm>
          <a:prstGeom prst="rect">
            <a:avLst/>
          </a:prstGeom>
          <a:noFill/>
        </p:spPr>
        <p:txBody>
          <a:bodyPr wrap="square" anchor="t"/>
          <a:lstStyle/>
          <a:p>
            <a:pPr algn="l">
              <a:defRPr sz="2800" b="1">
                <a:solidFill>
                  <a:srgbClr val="F3F6FB"/>
                </a:solidFill>
                <a:latin typeface="Calibri"/>
              </a:defRPr>
            </a:pPr>
            <a:r>
              <a:t>Dos fundadores. Una visión.</a:t>
            </a:r>
          </a:p>
        </p:txBody>
      </p:sp>
      <p:sp>
        <p:nvSpPr>
          <p:cNvPr id="12" name="Rectangle 11"/>
          <p:cNvSpPr/>
          <p:nvPr/>
        </p:nvSpPr>
        <p:spPr>
          <a:xfrm>
            <a:off x="566928" y="1513840"/>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794357" y="1660143"/>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794357" y="1715007"/>
            <a:ext cx="3284885" cy="201168"/>
          </a:xfrm>
          <a:prstGeom prst="rect">
            <a:avLst/>
          </a:prstGeom>
          <a:noFill/>
        </p:spPr>
        <p:txBody>
          <a:bodyPr wrap="square" anchor="t"/>
          <a:lstStyle/>
          <a:p>
            <a:pPr algn="l">
              <a:defRPr sz="1200" b="1">
                <a:solidFill>
                  <a:srgbClr val="F3F6FB"/>
                </a:solidFill>
                <a:latin typeface="Calibri"/>
              </a:defRPr>
            </a:pPr>
            <a:r>
              <a:t>Juan Pablo</a:t>
            </a:r>
          </a:p>
        </p:txBody>
      </p:sp>
      <p:sp>
        <p:nvSpPr>
          <p:cNvPr id="15" name="TextBox 14"/>
          <p:cNvSpPr txBox="1"/>
          <p:nvPr/>
        </p:nvSpPr>
        <p:spPr>
          <a:xfrm>
            <a:off x="10079243" y="1715007"/>
            <a:ext cx="1545828" cy="201168"/>
          </a:xfrm>
          <a:prstGeom prst="rect">
            <a:avLst/>
          </a:prstGeom>
          <a:noFill/>
        </p:spPr>
        <p:txBody>
          <a:bodyPr wrap="square" anchor="t"/>
          <a:lstStyle/>
          <a:p>
            <a:pPr algn="r">
              <a:defRPr sz="1200" b="1">
                <a:solidFill>
                  <a:srgbClr val="F5B942"/>
                </a:solidFill>
                <a:latin typeface="Calibri"/>
              </a:defRPr>
            </a:pPr>
            <a:r>
              <a:t>signal</a:t>
            </a:r>
          </a:p>
        </p:txBody>
      </p:sp>
      <p:sp>
        <p:nvSpPr>
          <p:cNvPr id="16" name="TextBox 15"/>
          <p:cNvSpPr txBox="1"/>
          <p:nvPr/>
        </p:nvSpPr>
        <p:spPr>
          <a:xfrm>
            <a:off x="6794357" y="1934463"/>
            <a:ext cx="4830714" cy="526542"/>
          </a:xfrm>
          <a:prstGeom prst="rect">
            <a:avLst/>
          </a:prstGeom>
          <a:noFill/>
        </p:spPr>
        <p:txBody>
          <a:bodyPr wrap="square" anchor="t"/>
          <a:lstStyle/>
          <a:p>
            <a:pPr algn="l">
              <a:defRPr sz="1100" b="0">
                <a:solidFill>
                  <a:srgbClr val="8794AB"/>
                </a:solidFill>
                <a:latin typeface="Calibri"/>
              </a:defRPr>
            </a:pPr>
            <a:r>
              <a:t>Datos, modelos y personalización. Construye la tecnología que entiende lo que el cuerpo está diciendo.</a:t>
            </a:r>
          </a:p>
        </p:txBody>
      </p:sp>
      <p:sp>
        <p:nvSpPr>
          <p:cNvPr id="17" name="Rectangle 16"/>
          <p:cNvSpPr/>
          <p:nvPr/>
        </p:nvSpPr>
        <p:spPr>
          <a:xfrm>
            <a:off x="6794357" y="2497582"/>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794357" y="2552446"/>
            <a:ext cx="3284885" cy="201168"/>
          </a:xfrm>
          <a:prstGeom prst="rect">
            <a:avLst/>
          </a:prstGeom>
          <a:noFill/>
        </p:spPr>
        <p:txBody>
          <a:bodyPr wrap="square" anchor="t"/>
          <a:lstStyle/>
          <a:p>
            <a:pPr algn="l">
              <a:defRPr sz="1200" b="1">
                <a:solidFill>
                  <a:srgbClr val="F3F6FB"/>
                </a:solidFill>
                <a:latin typeface="Calibri"/>
              </a:defRPr>
            </a:pPr>
            <a:r>
              <a:t>Rafa</a:t>
            </a:r>
          </a:p>
        </p:txBody>
      </p:sp>
      <p:sp>
        <p:nvSpPr>
          <p:cNvPr id="19" name="TextBox 18"/>
          <p:cNvSpPr txBox="1"/>
          <p:nvPr/>
        </p:nvSpPr>
        <p:spPr>
          <a:xfrm>
            <a:off x="10079243" y="2552446"/>
            <a:ext cx="1545828" cy="201168"/>
          </a:xfrm>
          <a:prstGeom prst="rect">
            <a:avLst/>
          </a:prstGeom>
          <a:noFill/>
        </p:spPr>
        <p:txBody>
          <a:bodyPr wrap="square" anchor="t"/>
          <a:lstStyle/>
          <a:p>
            <a:pPr algn="r">
              <a:defRPr sz="1200" b="1">
                <a:solidFill>
                  <a:srgbClr val="F5B942"/>
                </a:solidFill>
                <a:latin typeface="Calibri"/>
              </a:defRPr>
            </a:pPr>
            <a:r>
              <a:t>meaning</a:t>
            </a:r>
          </a:p>
        </p:txBody>
      </p:sp>
      <p:sp>
        <p:nvSpPr>
          <p:cNvPr id="20" name="TextBox 19"/>
          <p:cNvSpPr txBox="1"/>
          <p:nvPr/>
        </p:nvSpPr>
        <p:spPr>
          <a:xfrm>
            <a:off x="6794357" y="2771901"/>
            <a:ext cx="4830714" cy="526542"/>
          </a:xfrm>
          <a:prstGeom prst="rect">
            <a:avLst/>
          </a:prstGeom>
          <a:noFill/>
        </p:spPr>
        <p:txBody>
          <a:bodyPr wrap="square" anchor="t"/>
          <a:lstStyle/>
          <a:p>
            <a:pPr algn="l">
              <a:defRPr sz="1100" b="0">
                <a:solidFill>
                  <a:srgbClr val="8794AB"/>
                </a:solidFill>
                <a:latin typeface="Calibri"/>
              </a:defRPr>
            </a:pPr>
            <a:r>
              <a:t>Emoción, conciencia y transformación. Moldea el marco que da contexto a esas lecturas.</a:t>
            </a:r>
          </a:p>
        </p:txBody>
      </p:sp>
      <p:sp>
        <p:nvSpPr>
          <p:cNvPr id="21" name="Rectangle 20"/>
          <p:cNvSpPr/>
          <p:nvPr/>
        </p:nvSpPr>
        <p:spPr>
          <a:xfrm>
            <a:off x="6794357" y="3335020"/>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794357" y="3389884"/>
            <a:ext cx="3284885" cy="201168"/>
          </a:xfrm>
          <a:prstGeom prst="rect">
            <a:avLst/>
          </a:prstGeom>
          <a:noFill/>
        </p:spPr>
        <p:txBody>
          <a:bodyPr wrap="square" anchor="t"/>
          <a:lstStyle/>
          <a:p>
            <a:pPr algn="l">
              <a:defRPr sz="1200" b="1">
                <a:solidFill>
                  <a:srgbClr val="F3F6FB"/>
                </a:solidFill>
                <a:latin typeface="Calibri"/>
              </a:defRPr>
            </a:pPr>
            <a:r>
              <a:t>Meta compartida</a:t>
            </a:r>
          </a:p>
        </p:txBody>
      </p:sp>
      <p:sp>
        <p:nvSpPr>
          <p:cNvPr id="23" name="TextBox 22"/>
          <p:cNvSpPr txBox="1"/>
          <p:nvPr/>
        </p:nvSpPr>
        <p:spPr>
          <a:xfrm>
            <a:off x="10079243" y="3389884"/>
            <a:ext cx="1545828" cy="201168"/>
          </a:xfrm>
          <a:prstGeom prst="rect">
            <a:avLst/>
          </a:prstGeom>
          <a:noFill/>
        </p:spPr>
        <p:txBody>
          <a:bodyPr wrap="square" anchor="t"/>
          <a:lstStyle/>
          <a:p>
            <a:pPr algn="r">
              <a:defRPr sz="1200" b="1">
                <a:solidFill>
                  <a:srgbClr val="F5B942"/>
                </a:solidFill>
                <a:latin typeface="Calibri"/>
              </a:defRPr>
            </a:pPr>
            <a:r>
              <a:t>both</a:t>
            </a:r>
          </a:p>
        </p:txBody>
      </p:sp>
      <p:sp>
        <p:nvSpPr>
          <p:cNvPr id="24" name="TextBox 23"/>
          <p:cNvSpPr txBox="1"/>
          <p:nvPr/>
        </p:nvSpPr>
        <p:spPr>
          <a:xfrm>
            <a:off x="6794357" y="3609339"/>
            <a:ext cx="4830714" cy="526542"/>
          </a:xfrm>
          <a:prstGeom prst="rect">
            <a:avLst/>
          </a:prstGeom>
          <a:noFill/>
        </p:spPr>
        <p:txBody>
          <a:bodyPr wrap="square" anchor="t"/>
          <a:lstStyle/>
          <a:p>
            <a:pPr algn="l">
              <a:defRPr sz="1100" b="0">
                <a:solidFill>
                  <a:srgbClr val="8794AB"/>
                </a:solidFill>
                <a:latin typeface="Calibri"/>
              </a:defRPr>
            </a:pPr>
            <a:r>
              <a:t>Ayudar a las personas a entender mejor su estado interno, e influir en él con intención.</a:t>
            </a:r>
          </a:p>
        </p:txBody>
      </p:sp>
      <p:sp>
        <p:nvSpPr>
          <p:cNvPr id="25" name="TextBox 24"/>
          <p:cNvSpPr txBox="1"/>
          <p:nvPr/>
        </p:nvSpPr>
        <p:spPr>
          <a:xfrm>
            <a:off x="566928" y="1660143"/>
            <a:ext cx="5971397" cy="731520"/>
          </a:xfrm>
          <a:prstGeom prst="rect">
            <a:avLst/>
          </a:prstGeom>
          <a:noFill/>
        </p:spPr>
        <p:txBody>
          <a:bodyPr wrap="square" anchor="t"/>
          <a:lstStyle/>
          <a:p>
            <a:pPr algn="l">
              <a:defRPr sz="1500" b="0">
                <a:solidFill>
                  <a:srgbClr val="AEB9CB"/>
                </a:solidFill>
                <a:latin typeface="Calibri"/>
              </a:defRPr>
            </a:pPr>
            <a:r>
              <a:t>La tecnología puede medir señales. La comprensión humana les da significado. NewMe Hertz existe para conectar las dos cosas.</a:t>
            </a:r>
          </a:p>
        </p:txBody>
      </p:sp>
      <p:sp>
        <p:nvSpPr>
          <p:cNvPr id="26" name="TextBox 25"/>
          <p:cNvSpPr txBox="1"/>
          <p:nvPr/>
        </p:nvSpPr>
        <p:spPr>
          <a:xfrm>
            <a:off x="566928" y="2483104"/>
            <a:ext cx="5971397" cy="845312"/>
          </a:xfrm>
          <a:prstGeom prst="rect">
            <a:avLst/>
          </a:prstGeom>
          <a:noFill/>
        </p:spPr>
        <p:txBody>
          <a:bodyPr wrap="square" anchor="t"/>
          <a:lstStyle/>
          <a:p>
            <a:pPr algn="l">
              <a:defRPr sz="1300" b="0">
                <a:solidFill>
                  <a:srgbClr val="AEB9CB"/>
                </a:solidFill>
                <a:latin typeface="Calibri"/>
              </a:defRPr>
            </a:pPr>
            <a:r>
              <a:t>La división del trabajo se ve en el producto. El estimador que dice lo que cree, y cuánta certeza tiene, viene de un lado de la mesa. El camino que después recorre con la persona, a través de sonido, respiración y acompañamiento, viene del otro.</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6843369"/>
            <a:ext cx="11771585"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logo-mark.png"/>
          <p:cNvPicPr>
            <a:picLocks noChangeAspect="1"/>
          </p:cNvPicPr>
          <p:nvPr/>
        </p:nvPicPr>
        <p:blipFill>
          <a:blip r:embed="rId3"/>
          <a:stretch>
            <a:fillRect/>
          </a:stretch>
        </p:blipFill>
        <p:spPr>
          <a:xfrm>
            <a:off x="566928" y="164592"/>
            <a:ext cx="292608" cy="292608"/>
          </a:xfrm>
          <a:prstGeom prst="rect">
            <a:avLst/>
          </a:prstGeom>
        </p:spPr>
      </p:pic>
      <p:sp>
        <p:nvSpPr>
          <p:cNvPr id="7" name="TextBox 6"/>
          <p:cNvSpPr txBox="1"/>
          <p:nvPr/>
        </p:nvSpPr>
        <p:spPr>
          <a:xfrm>
            <a:off x="950976" y="201168"/>
            <a:ext cx="2103120" cy="237744"/>
          </a:xfrm>
          <a:prstGeom prst="rect">
            <a:avLst/>
          </a:prstGeom>
          <a:noFill/>
        </p:spPr>
        <p:txBody>
          <a:bodyPr wrap="square" anchor="t"/>
          <a:lstStyle/>
          <a:p>
            <a:pPr algn="l">
              <a:defRPr sz="1300" b="1">
                <a:solidFill>
                  <a:srgbClr val="F3F6FB"/>
                </a:solidFill>
                <a:latin typeface="Calibri"/>
              </a:defRPr>
            </a:pPr>
            <a:r>
              <a:t>NewMe Hertz</a:t>
            </a:r>
          </a:p>
        </p:txBody>
      </p:sp>
      <p:sp>
        <p:nvSpPr>
          <p:cNvPr id="8" name="TextBox 7"/>
          <p:cNvSpPr txBox="1"/>
          <p:nvPr/>
        </p:nvSpPr>
        <p:spPr>
          <a:xfrm>
            <a:off x="3099816" y="237744"/>
            <a:ext cx="4937760" cy="182880"/>
          </a:xfrm>
          <a:prstGeom prst="rect">
            <a:avLst/>
          </a:prstGeom>
          <a:noFill/>
        </p:spPr>
        <p:txBody>
          <a:bodyPr wrap="square" anchor="t"/>
          <a:lstStyle/>
          <a:p>
            <a:pPr algn="l">
              <a:defRPr sz="900" b="0">
                <a:solidFill>
                  <a:srgbClr val="8794AB"/>
                </a:solidFill>
                <a:latin typeface="Calibri"/>
              </a:defRPr>
            </a:pPr>
            <a:r>
              <a:t>Estimación emocional en el dispositivo</a:t>
            </a:r>
          </a:p>
        </p:txBody>
      </p:sp>
      <p:sp>
        <p:nvSpPr>
          <p:cNvPr id="9" name="TextBox 8"/>
          <p:cNvSpPr txBox="1"/>
          <p:nvPr/>
        </p:nvSpPr>
        <p:spPr>
          <a:xfrm>
            <a:off x="10162031" y="219456"/>
            <a:ext cx="1463040" cy="201168"/>
          </a:xfrm>
          <a:prstGeom prst="rect">
            <a:avLst/>
          </a:prstGeom>
          <a:noFill/>
        </p:spPr>
        <p:txBody>
          <a:bodyPr wrap="square" anchor="t"/>
          <a:lstStyle/>
          <a:p>
            <a:pPr algn="r">
              <a:defRPr sz="900" b="0">
                <a:solidFill>
                  <a:srgbClr val="8794AB"/>
                </a:solidFill>
                <a:latin typeface="Calibri"/>
              </a:defRPr>
            </a:pPr>
            <a:r>
              <a:t>28  /  29</a:t>
            </a:r>
          </a:p>
        </p:txBody>
      </p:sp>
      <p:sp>
        <p:nvSpPr>
          <p:cNvPr id="10" name="TextBox 9"/>
          <p:cNvSpPr txBox="1"/>
          <p:nvPr/>
        </p:nvSpPr>
        <p:spPr>
          <a:xfrm>
            <a:off x="566928" y="640080"/>
            <a:ext cx="11058143" cy="201168"/>
          </a:xfrm>
          <a:prstGeom prst="rect">
            <a:avLst/>
          </a:prstGeom>
          <a:noFill/>
        </p:spPr>
        <p:txBody>
          <a:bodyPr wrap="square" anchor="t"/>
          <a:lstStyle/>
          <a:p>
            <a:pPr algn="l">
              <a:defRPr sz="1000" b="1">
                <a:solidFill>
                  <a:srgbClr val="8794AB"/>
                </a:solidFill>
                <a:latin typeface="Calibri"/>
              </a:defRPr>
            </a:pPr>
            <a:r>
              <a:t>POR QUÉ GANA</a:t>
            </a:r>
          </a:p>
        </p:txBody>
      </p:sp>
      <p:sp>
        <p:nvSpPr>
          <p:cNvPr id="11" name="TextBox 10"/>
          <p:cNvSpPr txBox="1"/>
          <p:nvPr/>
        </p:nvSpPr>
        <p:spPr>
          <a:xfrm>
            <a:off x="566928" y="877824"/>
            <a:ext cx="11058143" cy="544576"/>
          </a:xfrm>
          <a:prstGeom prst="rect">
            <a:avLst/>
          </a:prstGeom>
          <a:noFill/>
        </p:spPr>
        <p:txBody>
          <a:bodyPr wrap="square" anchor="t"/>
          <a:lstStyle/>
          <a:p>
            <a:pPr algn="l">
              <a:defRPr sz="2800" b="1">
                <a:solidFill>
                  <a:srgbClr val="F3F6FB"/>
                </a:solidFill>
                <a:latin typeface="Calibri"/>
              </a:defRPr>
            </a:pPr>
            <a:r>
              <a:t>Cuatro fosos, y el que no tenemos.</a:t>
            </a:r>
          </a:p>
        </p:txBody>
      </p:sp>
      <p:sp>
        <p:nvSpPr>
          <p:cNvPr id="12" name="Rectangle 11"/>
          <p:cNvSpPr/>
          <p:nvPr/>
        </p:nvSpPr>
        <p:spPr>
          <a:xfrm>
            <a:off x="566928" y="1513840"/>
            <a:ext cx="868680" cy="25603"/>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794357" y="1660143"/>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794357" y="1715007"/>
            <a:ext cx="3284885" cy="201168"/>
          </a:xfrm>
          <a:prstGeom prst="rect">
            <a:avLst/>
          </a:prstGeom>
          <a:noFill/>
        </p:spPr>
        <p:txBody>
          <a:bodyPr wrap="square" anchor="t"/>
          <a:lstStyle/>
          <a:p>
            <a:pPr algn="l">
              <a:defRPr sz="1200" b="1">
                <a:solidFill>
                  <a:srgbClr val="F3F6FB"/>
                </a:solidFill>
                <a:latin typeface="Calibri"/>
              </a:defRPr>
            </a:pPr>
            <a:r>
              <a:t>Privacidad estructural</a:t>
            </a:r>
          </a:p>
        </p:txBody>
      </p:sp>
      <p:sp>
        <p:nvSpPr>
          <p:cNvPr id="15" name="TextBox 14"/>
          <p:cNvSpPr txBox="1"/>
          <p:nvPr/>
        </p:nvSpPr>
        <p:spPr>
          <a:xfrm>
            <a:off x="10079243" y="1715007"/>
            <a:ext cx="1545828" cy="201168"/>
          </a:xfrm>
          <a:prstGeom prst="rect">
            <a:avLst/>
          </a:prstGeom>
          <a:noFill/>
        </p:spPr>
        <p:txBody>
          <a:bodyPr wrap="square" anchor="t"/>
          <a:lstStyle/>
          <a:p>
            <a:pPr algn="r">
              <a:defRPr sz="1200" b="1">
                <a:solidFill>
                  <a:srgbClr val="F5B942"/>
                </a:solidFill>
                <a:latin typeface="Calibri"/>
              </a:defRPr>
            </a:pPr>
            <a:r>
              <a:t>0</a:t>
            </a:r>
          </a:p>
        </p:txBody>
      </p:sp>
      <p:sp>
        <p:nvSpPr>
          <p:cNvPr id="16" name="TextBox 15"/>
          <p:cNvSpPr txBox="1"/>
          <p:nvPr/>
        </p:nvSpPr>
        <p:spPr>
          <a:xfrm>
            <a:off x="6794357" y="1934463"/>
            <a:ext cx="4830714" cy="689228"/>
          </a:xfrm>
          <a:prstGeom prst="rect">
            <a:avLst/>
          </a:prstGeom>
          <a:noFill/>
        </p:spPr>
        <p:txBody>
          <a:bodyPr wrap="square" anchor="t"/>
          <a:lstStyle/>
          <a:p>
            <a:pPr algn="l">
              <a:defRPr sz="1100" b="0">
                <a:solidFill>
                  <a:srgbClr val="8794AB"/>
                </a:solidFill>
                <a:latin typeface="Calibri"/>
              </a:defRPr>
            </a:pPr>
            <a:r>
              <a:t>Un competidor en la nube no puede igualarlo sin una reescritura que rompe a la vez su economía, su flujo de modelos y su instrumentación. Comprobable con un monitor de red.</a:t>
            </a:r>
          </a:p>
        </p:txBody>
      </p:sp>
      <p:sp>
        <p:nvSpPr>
          <p:cNvPr id="17" name="Rectangle 16"/>
          <p:cNvSpPr/>
          <p:nvPr/>
        </p:nvSpPr>
        <p:spPr>
          <a:xfrm>
            <a:off x="6794357" y="2660268"/>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794357" y="2715132"/>
            <a:ext cx="3284885" cy="201168"/>
          </a:xfrm>
          <a:prstGeom prst="rect">
            <a:avLst/>
          </a:prstGeom>
          <a:noFill/>
        </p:spPr>
        <p:txBody>
          <a:bodyPr wrap="square" anchor="t"/>
          <a:lstStyle/>
          <a:p>
            <a:pPr algn="l">
              <a:defRPr sz="1200" b="1">
                <a:solidFill>
                  <a:srgbClr val="F3F6FB"/>
                </a:solidFill>
                <a:latin typeface="Calibri"/>
              </a:defRPr>
            </a:pPr>
            <a:r>
              <a:t>Profundidad de ejecución</a:t>
            </a:r>
          </a:p>
        </p:txBody>
      </p:sp>
      <p:sp>
        <p:nvSpPr>
          <p:cNvPr id="19" name="TextBox 18"/>
          <p:cNvSpPr txBox="1"/>
          <p:nvPr/>
        </p:nvSpPr>
        <p:spPr>
          <a:xfrm>
            <a:off x="10079243" y="2715132"/>
            <a:ext cx="1545828" cy="201168"/>
          </a:xfrm>
          <a:prstGeom prst="rect">
            <a:avLst/>
          </a:prstGeom>
          <a:noFill/>
        </p:spPr>
        <p:txBody>
          <a:bodyPr wrap="square" anchor="t"/>
          <a:lstStyle/>
          <a:p>
            <a:pPr algn="r">
              <a:defRPr sz="1200" b="1">
                <a:solidFill>
                  <a:srgbClr val="F5B942"/>
                </a:solidFill>
                <a:latin typeface="Calibri"/>
              </a:defRPr>
            </a:pPr>
            <a:r>
              <a:t>148,830</a:t>
            </a:r>
          </a:p>
        </p:txBody>
      </p:sp>
      <p:sp>
        <p:nvSpPr>
          <p:cNvPr id="20" name="TextBox 19"/>
          <p:cNvSpPr txBox="1"/>
          <p:nvPr/>
        </p:nvSpPr>
        <p:spPr>
          <a:xfrm>
            <a:off x="6794357" y="2934588"/>
            <a:ext cx="4830714" cy="526542"/>
          </a:xfrm>
          <a:prstGeom prst="rect">
            <a:avLst/>
          </a:prstGeom>
          <a:noFill/>
        </p:spPr>
        <p:txBody>
          <a:bodyPr wrap="square" anchor="t"/>
          <a:lstStyle/>
          <a:p>
            <a:pPr algn="l">
              <a:defRPr sz="1100" b="0">
                <a:solidFill>
                  <a:srgbClr val="8794AB"/>
                </a:solidFill>
                <a:latin typeface="Calibri"/>
              </a:defRPr>
            </a:pPr>
            <a:r>
              <a:t>Líneas de Swift, 53.712 de ellas tests. No es una idea defendible. Es una cantidad defendible de ingeniería ya invertida.</a:t>
            </a:r>
          </a:p>
        </p:txBody>
      </p:sp>
      <p:sp>
        <p:nvSpPr>
          <p:cNvPr id="21" name="Rectangle 20"/>
          <p:cNvSpPr/>
          <p:nvPr/>
        </p:nvSpPr>
        <p:spPr>
          <a:xfrm>
            <a:off x="6794357" y="3497707"/>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794357" y="3552571"/>
            <a:ext cx="3284885" cy="201168"/>
          </a:xfrm>
          <a:prstGeom prst="rect">
            <a:avLst/>
          </a:prstGeom>
          <a:noFill/>
        </p:spPr>
        <p:txBody>
          <a:bodyPr wrap="square" anchor="t"/>
          <a:lstStyle/>
          <a:p>
            <a:pPr algn="l">
              <a:defRPr sz="1200" b="1">
                <a:solidFill>
                  <a:srgbClr val="F3F6FB"/>
                </a:solidFill>
                <a:latin typeface="Calibri"/>
              </a:defRPr>
            </a:pPr>
            <a:r>
              <a:t>Explicabilidad como infraestructura de confianza</a:t>
            </a:r>
          </a:p>
        </p:txBody>
      </p:sp>
      <p:sp>
        <p:nvSpPr>
          <p:cNvPr id="23" name="TextBox 22"/>
          <p:cNvSpPr txBox="1"/>
          <p:nvPr/>
        </p:nvSpPr>
        <p:spPr>
          <a:xfrm>
            <a:off x="10079243" y="3552571"/>
            <a:ext cx="1545828" cy="201168"/>
          </a:xfrm>
          <a:prstGeom prst="rect">
            <a:avLst/>
          </a:prstGeom>
          <a:noFill/>
        </p:spPr>
        <p:txBody>
          <a:bodyPr wrap="square" anchor="t"/>
          <a:lstStyle/>
          <a:p>
            <a:pPr algn="r">
              <a:defRPr sz="1200" b="1">
                <a:solidFill>
                  <a:srgbClr val="F5B942"/>
                </a:solidFill>
                <a:latin typeface="Calibri"/>
              </a:defRPr>
            </a:pPr>
            <a:r>
              <a:t>every result</a:t>
            </a:r>
          </a:p>
        </p:txBody>
      </p:sp>
      <p:sp>
        <p:nvSpPr>
          <p:cNvPr id="24" name="TextBox 23"/>
          <p:cNvSpPr txBox="1"/>
          <p:nvPr/>
        </p:nvSpPr>
        <p:spPr>
          <a:xfrm>
            <a:off x="6794357" y="3772026"/>
            <a:ext cx="4830714" cy="526542"/>
          </a:xfrm>
          <a:prstGeom prst="rect">
            <a:avLst/>
          </a:prstGeom>
          <a:noFill/>
        </p:spPr>
        <p:txBody>
          <a:bodyPr wrap="square" anchor="t"/>
          <a:lstStyle/>
          <a:p>
            <a:pPr algn="l">
              <a:defRPr sz="1100" b="0">
                <a:solidFill>
                  <a:srgbClr val="8794AB"/>
                </a:solidFill>
                <a:latin typeface="Calibri"/>
              </a:defRPr>
            </a:pPr>
            <a:r>
              <a:t>Los competidores no la construyen, porque construirla obliga a admitir incertidumbre en la interfaz.</a:t>
            </a:r>
          </a:p>
        </p:txBody>
      </p:sp>
      <p:sp>
        <p:nvSpPr>
          <p:cNvPr id="25" name="Rectangle 24"/>
          <p:cNvSpPr/>
          <p:nvPr/>
        </p:nvSpPr>
        <p:spPr>
          <a:xfrm>
            <a:off x="6794357" y="4335145"/>
            <a:ext cx="4830714" cy="10972"/>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794357" y="4390009"/>
            <a:ext cx="3284885" cy="201168"/>
          </a:xfrm>
          <a:prstGeom prst="rect">
            <a:avLst/>
          </a:prstGeom>
          <a:noFill/>
        </p:spPr>
        <p:txBody>
          <a:bodyPr wrap="square" anchor="t"/>
          <a:lstStyle/>
          <a:p>
            <a:pPr algn="l">
              <a:defRPr sz="1200" b="1">
                <a:solidFill>
                  <a:srgbClr val="F3F6FB"/>
                </a:solidFill>
                <a:latin typeface="Calibri"/>
              </a:defRPr>
            </a:pPr>
            <a:r>
              <a:t>Cicatriz de cumplimiento</a:t>
            </a:r>
          </a:p>
        </p:txBody>
      </p:sp>
      <p:sp>
        <p:nvSpPr>
          <p:cNvPr id="27" name="TextBox 26"/>
          <p:cNvSpPr txBox="1"/>
          <p:nvPr/>
        </p:nvSpPr>
        <p:spPr>
          <a:xfrm>
            <a:off x="10079243" y="4390009"/>
            <a:ext cx="1545828" cy="201168"/>
          </a:xfrm>
          <a:prstGeom prst="rect">
            <a:avLst/>
          </a:prstGeom>
          <a:noFill/>
        </p:spPr>
        <p:txBody>
          <a:bodyPr wrap="square" anchor="t"/>
          <a:lstStyle/>
          <a:p>
            <a:pPr algn="r">
              <a:defRPr sz="1200" b="1">
                <a:solidFill>
                  <a:srgbClr val="F5B942"/>
                </a:solidFill>
                <a:latin typeface="Calibri"/>
              </a:defRPr>
            </a:pPr>
            <a:r>
              <a:t>already done</a:t>
            </a:r>
          </a:p>
        </p:txBody>
      </p:sp>
      <p:sp>
        <p:nvSpPr>
          <p:cNvPr id="28" name="TextBox 27"/>
          <p:cNvSpPr txBox="1"/>
          <p:nvPr/>
        </p:nvSpPr>
        <p:spPr>
          <a:xfrm>
            <a:off x="6794357" y="4609465"/>
            <a:ext cx="4830714" cy="689228"/>
          </a:xfrm>
          <a:prstGeom prst="rect">
            <a:avLst/>
          </a:prstGeom>
          <a:noFill/>
        </p:spPr>
        <p:txBody>
          <a:bodyPr wrap="square" anchor="t"/>
          <a:lstStyle/>
          <a:p>
            <a:pPr algn="l">
              <a:defRPr sz="1100" b="0">
                <a:solidFill>
                  <a:srgbClr val="8794AB"/>
                </a:solidFill>
                <a:latin typeface="Calibri"/>
              </a:defRPr>
            </a:pPr>
            <a:r>
              <a:t>La mayoría de los competidores la adquieren siendo rechazados. Nosotros ya la tenemos, y es lo que nos permite siquiera acercarnos a la capa de tendencias.</a:t>
            </a:r>
          </a:p>
        </p:txBody>
      </p:sp>
      <p:sp>
        <p:nvSpPr>
          <p:cNvPr id="29" name="TextBox 28"/>
          <p:cNvSpPr txBox="1"/>
          <p:nvPr/>
        </p:nvSpPr>
        <p:spPr>
          <a:xfrm>
            <a:off x="566928" y="1660143"/>
            <a:ext cx="5971397" cy="845312"/>
          </a:xfrm>
          <a:prstGeom prst="rect">
            <a:avLst/>
          </a:prstGeom>
          <a:noFill/>
        </p:spPr>
        <p:txBody>
          <a:bodyPr wrap="square" anchor="t"/>
          <a:lstStyle/>
          <a:p>
            <a:pPr algn="l">
              <a:defRPr sz="1300" b="0">
                <a:solidFill>
                  <a:srgbClr val="AEB9CB"/>
                </a:solidFill>
                <a:latin typeface="Calibri"/>
              </a:defRPr>
            </a:pPr>
            <a:r>
              <a:t>Nombrar el que falta es lo que hace creíbles a los otros cuatro. No tenemos efecto de red de datos, ni conjunto de datos propio, ni patentes, ni foso de modelo, porque el modelo entrenado ya aprendió de datos públicos que cualquier competidor puede usar también.</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B0F18"/>
        </a:solidFill>
        <a:effectLst/>
      </p:bgPr>
    </p:bg>
    <p:spTree>
      <p:nvGrpSpPr>
        <p:cNvPr id="1" name=""/>
        <p:cNvGrpSpPr/>
        <p:nvPr/>
      </p:nvGrpSpPr>
      <p:grpSpPr/>
      <p:pic>
        <p:nvPicPr>
          <p:cNvPr id="2" name="Picture 1" descr="bg-field-warm.pn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6843369"/>
            <a:ext cx="12191999" cy="14630"/>
          </a:xfrm>
          <a:prstGeom prst="rect">
            <a:avLst/>
          </a:prstGeom>
          <a:solidFill>
            <a:srgbClr val="2A35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843369"/>
            <a:ext cx="12191999" cy="14630"/>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ogo-mark-halo.png"/>
          <p:cNvPicPr>
            <a:picLocks noChangeAspect="1"/>
          </p:cNvPicPr>
          <p:nvPr/>
        </p:nvPicPr>
        <p:blipFill>
          <a:blip r:embed="rId3"/>
          <a:stretch>
            <a:fillRect/>
          </a:stretch>
        </p:blipFill>
        <p:spPr>
          <a:xfrm>
            <a:off x="5474207" y="1170432"/>
            <a:ext cx="1243584" cy="1243584"/>
          </a:xfrm>
          <a:prstGeom prst="rect">
            <a:avLst/>
          </a:prstGeom>
        </p:spPr>
      </p:pic>
      <p:sp>
        <p:nvSpPr>
          <p:cNvPr id="6" name="TextBox 5"/>
          <p:cNvSpPr txBox="1"/>
          <p:nvPr/>
        </p:nvSpPr>
        <p:spPr>
          <a:xfrm>
            <a:off x="566928" y="2542032"/>
            <a:ext cx="11058143" cy="475488"/>
          </a:xfrm>
          <a:prstGeom prst="rect">
            <a:avLst/>
          </a:prstGeom>
          <a:noFill/>
        </p:spPr>
        <p:txBody>
          <a:bodyPr wrap="square" anchor="t"/>
          <a:lstStyle/>
          <a:p>
            <a:pPr algn="ctr">
              <a:defRPr sz="3600" b="1">
                <a:solidFill>
                  <a:srgbClr val="F3F6FB"/>
                </a:solidFill>
                <a:latin typeface="Calibri"/>
              </a:defRPr>
            </a:pPr>
            <a:r>
              <a:t>NewMe Hertz</a:t>
            </a:r>
          </a:p>
        </p:txBody>
      </p:sp>
      <p:sp>
        <p:nvSpPr>
          <p:cNvPr id="7" name="Rectangle 6"/>
          <p:cNvSpPr/>
          <p:nvPr/>
        </p:nvSpPr>
        <p:spPr>
          <a:xfrm>
            <a:off x="5455919" y="3054096"/>
            <a:ext cx="1280160" cy="32004"/>
          </a:xfrm>
          <a:prstGeom prst="rect">
            <a:avLst/>
          </a:prstGeom>
          <a:solidFill>
            <a:srgbClr val="F5B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3218688"/>
            <a:ext cx="11058143" cy="365760"/>
          </a:xfrm>
          <a:prstGeom prst="rect">
            <a:avLst/>
          </a:prstGeom>
          <a:noFill/>
        </p:spPr>
        <p:txBody>
          <a:bodyPr wrap="square" anchor="t"/>
          <a:lstStyle/>
          <a:p>
            <a:pPr algn="ctr">
              <a:defRPr sz="2000" b="0">
                <a:solidFill>
                  <a:srgbClr val="AEB9CB"/>
                </a:solidFill>
                <a:latin typeface="Calibri"/>
              </a:defRPr>
            </a:pPr>
            <a:r>
              <a:t>Encuentra tu frecuencia.</a:t>
            </a:r>
          </a:p>
        </p:txBody>
      </p:sp>
      <p:sp>
        <p:nvSpPr>
          <p:cNvPr id="9" name="Rounded Rectangle 8"/>
          <p:cNvSpPr/>
          <p:nvPr/>
        </p:nvSpPr>
        <p:spPr>
          <a:xfrm>
            <a:off x="2115068" y="3822191"/>
            <a:ext cx="7961863" cy="996695"/>
          </a:xfrm>
          <a:prstGeom prst="roundRect">
            <a:avLst>
              <a:gd name="adj" fmla="val 7339"/>
            </a:avLst>
          </a:prstGeom>
          <a:solidFill>
            <a:srgbClr val="0B0F18"/>
          </a:solidFill>
          <a:ln w="9525">
            <a:solidFill>
              <a:srgbClr val="2A354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279660" y="3913631"/>
            <a:ext cx="7632679" cy="182880"/>
          </a:xfrm>
          <a:prstGeom prst="rect">
            <a:avLst/>
          </a:prstGeom>
          <a:noFill/>
        </p:spPr>
        <p:txBody>
          <a:bodyPr wrap="square" anchor="t"/>
          <a:lstStyle/>
          <a:p>
            <a:pPr algn="l">
              <a:defRPr sz="900" b="1">
                <a:solidFill>
                  <a:srgbClr val="F5B942"/>
                </a:solidFill>
                <a:latin typeface="Calibri"/>
              </a:defRPr>
            </a:pPr>
            <a:r>
              <a:t>TO FILL</a:t>
            </a:r>
          </a:p>
        </p:txBody>
      </p:sp>
      <p:sp>
        <p:nvSpPr>
          <p:cNvPr id="11" name="TextBox 10"/>
          <p:cNvSpPr txBox="1"/>
          <p:nvPr/>
        </p:nvSpPr>
        <p:spPr>
          <a:xfrm>
            <a:off x="2279660" y="4096511"/>
            <a:ext cx="7632679" cy="630935"/>
          </a:xfrm>
          <a:prstGeom prst="rect">
            <a:avLst/>
          </a:prstGeom>
          <a:noFill/>
        </p:spPr>
        <p:txBody>
          <a:bodyPr wrap="square" anchor="t"/>
          <a:lstStyle/>
          <a:p>
            <a:pPr algn="l">
              <a:defRPr sz="1200" b="0">
                <a:solidFill>
                  <a:srgbClr val="8794AB"/>
                </a:solidFill>
                <a:latin typeface="Calibri"/>
              </a:defRPr>
            </a:pPr>
            <a:r>
              <a:t>La solicitud: importe, condiciones y el hito que alcanza esta ronda. El uso de fondos ya se deduce de la puerta que queda: M5 validación en hardware, más distribución y retención, que ninguna disciplina de ingeniería resuelve.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NewMe Hertz — deck extendido</dc:title>
  <dc:subject/>
  <dc:creator>NewMe Hertz</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